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svg" ContentType="image/svg"/>
  <Override PartName="/ppt/media/image11.png" ContentType="image/png"/>
  <Override PartName="/ppt/media/image12.png" ContentType="image/png"/>
  <Override PartName="/ppt/media/image13.png" ContentType="image/png"/>
  <Override PartName="/ppt/media/image14.png" ContentType="image/png"/>
  <Override PartName="/ppt/media/image15.svg" ContentType="image/svg"/>
  <Override PartName="/ppt/media/image23.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5.png" ContentType="image/png"/>
  <Override PartName="/ppt/media/image26.svg" ContentType="image/svg"/>
  <Override PartName="/ppt/media/image34.png" ContentType="image/png"/>
  <Override PartName="/ppt/media/image27.png" ContentType="image/png"/>
  <Override PartName="/ppt/media/image28.png" ContentType="image/png"/>
  <Override PartName="/ppt/media/image29.svg" ContentType="image/svg"/>
  <Override PartName="/ppt/media/image37.png" ContentType="image/png"/>
  <Override PartName="/ppt/media/image30.png" ContentType="image/png"/>
  <Override PartName="/ppt/media/image31.svg" ContentType="image/svg"/>
  <Override PartName="/ppt/media/image32.png" ContentType="image/png"/>
  <Override PartName="/ppt/media/image33.svg" ContentType="image/svg"/>
  <Override PartName="/ppt/media/image41.png" ContentType="image/png"/>
  <Override PartName="/ppt/media/image35.png" ContentType="image/png"/>
  <Override PartName="/ppt/media/image36.png" ContentType="image/png"/>
  <Override PartName="/ppt/media/image38.png" ContentType="image/png"/>
  <Override PartName="/ppt/media/image39.png" ContentType="image/png"/>
  <Override PartName="/ppt/media/image40.png" ContentType="image/png"/>
  <Override PartName="/ppt/media/image42.png" ContentType="image/png"/>
  <Override PartName="/ppt/media/image43.png" ContentType="image/png"/>
  <Override PartName="/ppt/media/image44.svg" ContentType="image/svg"/>
  <Override PartName="/ppt/media/image45.wmf" ContentType="image/x-wmf"/>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svg" ContentType="image/svg"/>
  <Override PartName="/ppt/media/image53.png" ContentType="image/png"/>
  <Override PartName="/ppt/media/image54.svg" ContentType="image/svg"/>
  <Override PartName="/ppt/media/image55.png" ContentType="image/png"/>
  <Override PartName="/ppt/media/image56.svg" ContentType="image/svg"/>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27949385932266"/>
          <c:y val="0.0363244176013805"/>
          <c:w val="0.816449572013398"/>
          <c:h val="0.898964624676445"/>
        </c:manualLayout>
      </c:layout>
      <c:barChart>
        <c:barDir val="col"/>
        <c:grouping val="clustered"/>
        <c:varyColors val="0"/>
        <c:ser>
          <c:idx val="0"/>
          <c:order val="0"/>
          <c:tx>
            <c:strRef>
              <c:f>label 0</c:f>
              <c:strCache>
                <c:ptCount val="1"/>
                <c:pt idx="0">
                  <c:v>Column1</c:v>
                </c:pt>
              </c:strCache>
            </c:strRef>
          </c:tx>
          <c:spPr>
            <a:solidFill>
              <a:srgbClr val="f2aa84"/>
            </a:solidFill>
            <a:ln w="12600">
              <a:solidFill>
                <a:srgbClr val="0d0d0d"/>
              </a:solidFill>
              <a:round/>
            </a:ln>
          </c:spPr>
          <c:invertIfNegative val="0"/>
          <c:dPt>
            <c:idx val="0"/>
            <c:invertIfNegative val="0"/>
            <c:spPr>
              <a:solidFill>
                <a:srgbClr val="d9d9d9">
                  <a:alpha val="49000"/>
                </a:srgbClr>
              </a:solidFill>
              <a:ln w="12600">
                <a:solidFill>
                  <a:srgbClr val="0d0d0d"/>
                </a:solidFill>
                <a:round/>
              </a:ln>
            </c:spPr>
          </c:dPt>
          <c:dPt>
            <c:idx val="1"/>
            <c:invertIfNegative val="0"/>
            <c:spPr>
              <a:solidFill>
                <a:srgbClr val="d9d9d9">
                  <a:alpha val="51000"/>
                </a:srgbClr>
              </a:solidFill>
              <a:ln w="12600">
                <a:solidFill>
                  <a:srgbClr val="0d0d0d"/>
                </a:solidFill>
                <a:round/>
              </a:ln>
            </c:spPr>
          </c:dPt>
          <c:dPt>
            <c:idx val="2"/>
            <c:invertIfNegative val="0"/>
            <c:spPr>
              <a:solidFill>
                <a:srgbClr val="838acb"/>
              </a:solidFill>
              <a:ln w="12600">
                <a:solidFill>
                  <a:srgbClr val="0d0d0d"/>
                </a:solidFill>
                <a:round/>
              </a:ln>
            </c:spPr>
          </c:dPt>
          <c:dPt>
            <c:idx val="3"/>
            <c:invertIfNegative val="0"/>
            <c:spPr>
              <a:solidFill>
                <a:srgbClr val="d5a96a"/>
              </a:solidFill>
              <a:ln w="12600">
                <a:solidFill>
                  <a:srgbClr val="0d0d0d"/>
                </a:solidFill>
                <a:round/>
              </a:ln>
            </c:spPr>
          </c:dPt>
          <c:dPt>
            <c:idx val="4"/>
            <c:invertIfNegative val="0"/>
            <c:spPr>
              <a:solidFill>
                <a:srgbClr val="ececec">
                  <a:alpha val="50000"/>
                </a:srgbClr>
              </a:solidFill>
              <a:ln w="12600">
                <a:solidFill>
                  <a:srgbClr val="0d0d0d"/>
                </a:solidFill>
                <a:round/>
              </a:ln>
            </c:spPr>
          </c:dPt>
          <c:dLbls>
            <c:dLbl>
              <c:idx val="0"/>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1"/>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2"/>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3"/>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4"/>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showLeaderLines val="1"/>
            <c:leaderLines>
              <c:spPr>
                <a:ln w="0">
                  <a:solidFill>
                    <a:srgbClr val="0d0d0d"/>
                  </a:solidFill>
                </a:ln>
              </c:spPr>
            </c:leaderLines>
            <c:extLst>
              <c:ext xmlns:c15="http://schemas.microsoft.com/office/drawing/2012/chart" uri="{CE6537A1-D6FC-4f65-9D91-7224C49458BB}">
                <c15:showLeaderLines val="1"/>
              </c:ext>
            </c:extLst>
          </c:dLbls>
          <c:cat>
            <c:strRef>
              <c:f>categories</c:f>
              <c:strCache>
                <c:ptCount val="5"/>
                <c:pt idx="0">
                  <c:v>Closed-Book</c:v>
                </c:pt>
                <c:pt idx="1">
                  <c:v>Open-Book</c:v>
                </c:pt>
                <c:pt idx="2">
                  <c:v>RAG - Recursive Chunks</c:v>
                </c:pt>
                <c:pt idx="3">
                  <c:v>RAG - LumberChunker</c:v>
                </c:pt>
                <c:pt idx="4">
                  <c:v>RAG - Manual Chunks</c:v>
                </c:pt>
              </c:strCache>
            </c:strRef>
          </c:cat>
          <c:val>
            <c:numRef>
              <c:f>0</c:f>
              <c:numCache>
                <c:formatCode>General</c:formatCode>
                <c:ptCount val="5"/>
                <c:pt idx="0">
                  <c:v>26.43</c:v>
                </c:pt>
                <c:pt idx="1">
                  <c:v>37.76</c:v>
                </c:pt>
                <c:pt idx="2">
                  <c:v>84.96</c:v>
                </c:pt>
                <c:pt idx="3">
                  <c:v>88.89</c:v>
                </c:pt>
                <c:pt idx="4">
                  <c:v>90.53</c:v>
                </c:pt>
              </c:numCache>
            </c:numRef>
          </c:val>
        </c:ser>
        <c:gapWidth val="122"/>
        <c:overlap val="-4"/>
        <c:axId val="68446116"/>
        <c:axId val="61030101"/>
      </c:barChart>
      <c:catAx>
        <c:axId val="68446116"/>
        <c:scaling>
          <c:orientation val="minMax"/>
        </c:scaling>
        <c:delete val="1"/>
        <c:axPos val="b"/>
        <c:numFmt formatCode="[$-409]mm/dd/yyyy" sourceLinked="1"/>
        <c:majorTickMark val="none"/>
        <c:minorTickMark val="out"/>
        <c:tickLblPos val="nextTo"/>
        <c:spPr>
          <a:ln w="12600">
            <a:solidFill>
              <a:srgbClr val="8b8b8b"/>
            </a:solidFill>
            <a:round/>
          </a:ln>
        </c:spPr>
        <c:txPr>
          <a:bodyPr/>
          <a:lstStyle/>
          <a:p>
            <a:pPr>
              <a:defRPr b="0" sz="1000" strike="noStrike" u="none">
                <a:solidFill>
                  <a:srgbClr val="000000"/>
                </a:solidFill>
                <a:uFillTx/>
                <a:latin typeface="Aptos"/>
              </a:defRPr>
            </a:pPr>
          </a:p>
        </c:txPr>
        <c:crossAx val="61030101"/>
        <c:auto val="1"/>
        <c:lblAlgn val="ctr"/>
        <c:lblOffset val="100"/>
        <c:noMultiLvlLbl val="0"/>
      </c:catAx>
      <c:valAx>
        <c:axId val="61030101"/>
        <c:scaling>
          <c:orientation val="minMax"/>
          <c:max val="105"/>
          <c:min val="0"/>
        </c:scaling>
        <c:delete val="0"/>
        <c:axPos val="l"/>
        <c:majorGridlines>
          <c:spPr>
            <a:ln w="9360">
              <a:solidFill>
                <a:srgbClr val="d9d9d9"/>
              </a:solidFill>
              <a:round/>
            </a:ln>
          </c:spPr>
        </c:majorGridlines>
        <c:numFmt formatCode="General" sourceLinked="0"/>
        <c:majorTickMark val="out"/>
        <c:minorTickMark val="none"/>
        <c:tickLblPos val="nextTo"/>
        <c:spPr>
          <a:ln w="12600">
            <a:solidFill>
              <a:srgbClr val="0d0d0d"/>
            </a:solidFill>
            <a:round/>
          </a:ln>
        </c:spPr>
        <c:txPr>
          <a:bodyPr/>
          <a:lstStyle/>
          <a:p>
            <a:pPr>
              <a:defRPr b="0" sz="1600" strike="noStrike" u="none">
                <a:solidFill>
                  <a:srgbClr val="0d0d0d"/>
                </a:solidFill>
                <a:uFillTx/>
                <a:latin typeface="Aptos"/>
              </a:defRPr>
            </a:pPr>
          </a:p>
        </c:txPr>
        <c:crossAx val="68446116"/>
        <c:crosses val="autoZero"/>
        <c:crossBetween val="between"/>
        <c:majorUnit val="20"/>
        <c:minorUnit val="10"/>
      </c:valAx>
      <c:spPr>
        <a:noFill/>
        <a:ln w="12600">
          <a:solidFill>
            <a:srgbClr val="0d0d0d"/>
          </a:solidFill>
          <a:round/>
        </a:ln>
      </c:spPr>
    </c:plotArea>
    <c:legend>
      <c:legendPos val="t"/>
      <c:layout>
        <c:manualLayout>
          <c:xMode val="edge"/>
          <c:yMode val="edge"/>
          <c:x val="0.133625162536061"/>
          <c:y val="0.104508053802425"/>
          <c:w val="0.350513998250219"/>
          <c:h val="0.286383277445926"/>
        </c:manualLayout>
      </c:layout>
      <c:overlay val="0"/>
      <c:spPr>
        <a:solidFill>
          <a:srgbClr val="ffffff">
            <a:alpha val="80000"/>
          </a:srgbClr>
        </a:solidFill>
        <a:ln w="0">
          <a:solidFill>
            <a:srgbClr val="262626"/>
          </a:solidFill>
        </a:ln>
      </c:spPr>
      <c:txPr>
        <a:bodyPr/>
        <a:lstStyle/>
        <a:p>
          <a:pPr>
            <a:defRPr b="0" sz="1050" strike="noStrike" u="none">
              <a:solidFill>
                <a:srgbClr val="0d0d0d"/>
              </a:solidFill>
              <a:uFillTx/>
              <a:latin typeface="Aptos"/>
            </a:defRPr>
          </a:pPr>
        </a:p>
      </c:txPr>
    </c:legend>
    <c:plotVisOnly val="1"/>
    <c:dispBlanksAs val="gap"/>
  </c:chart>
  <c:spPr>
    <a:noFill/>
    <a:ln w="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27949385932266"/>
          <c:y val="0.0363244176013805"/>
          <c:w val="0.816449572013398"/>
          <c:h val="0.898964624676445"/>
        </c:manualLayout>
      </c:layout>
      <c:barChart>
        <c:barDir val="col"/>
        <c:grouping val="clustered"/>
        <c:varyColors val="0"/>
        <c:ser>
          <c:idx val="0"/>
          <c:order val="0"/>
          <c:tx>
            <c:strRef>
              <c:f>label 0</c:f>
              <c:strCache>
                <c:ptCount val="1"/>
                <c:pt idx="0">
                  <c:v>Column1</c:v>
                </c:pt>
              </c:strCache>
            </c:strRef>
          </c:tx>
          <c:spPr>
            <a:solidFill>
              <a:srgbClr val="f2aa84"/>
            </a:solidFill>
            <a:ln w="12600">
              <a:solidFill>
                <a:srgbClr val="0d0d0d"/>
              </a:solidFill>
              <a:round/>
            </a:ln>
          </c:spPr>
          <c:invertIfNegative val="0"/>
          <c:dPt>
            <c:idx val="0"/>
            <c:invertIfNegative val="0"/>
            <c:spPr>
              <a:solidFill>
                <a:srgbClr val="d9d9d9">
                  <a:alpha val="49000"/>
                </a:srgbClr>
              </a:solidFill>
              <a:ln w="12600">
                <a:solidFill>
                  <a:srgbClr val="0d0d0d"/>
                </a:solidFill>
                <a:round/>
              </a:ln>
            </c:spPr>
          </c:dPt>
          <c:dPt>
            <c:idx val="1"/>
            <c:invertIfNegative val="0"/>
            <c:spPr>
              <a:solidFill>
                <a:srgbClr val="d9d9d9">
                  <a:alpha val="51000"/>
                </a:srgbClr>
              </a:solidFill>
              <a:ln w="12600">
                <a:solidFill>
                  <a:srgbClr val="0d0d0d"/>
                </a:solidFill>
                <a:round/>
              </a:ln>
            </c:spPr>
          </c:dPt>
          <c:dPt>
            <c:idx val="2"/>
            <c:invertIfNegative val="0"/>
            <c:spPr>
              <a:solidFill>
                <a:srgbClr val="d9d9d9">
                  <a:alpha val="49000"/>
                </a:srgbClr>
              </a:solidFill>
              <a:ln w="12600">
                <a:solidFill>
                  <a:srgbClr val="0d0d0d"/>
                </a:solidFill>
                <a:round/>
              </a:ln>
            </c:spPr>
          </c:dPt>
          <c:dPt>
            <c:idx val="3"/>
            <c:invertIfNegative val="0"/>
            <c:spPr>
              <a:solidFill>
                <a:srgbClr val="d5a96a"/>
              </a:solidFill>
              <a:ln w="12600">
                <a:solidFill>
                  <a:srgbClr val="0d0d0d"/>
                </a:solidFill>
                <a:round/>
              </a:ln>
            </c:spPr>
          </c:dPt>
          <c:dPt>
            <c:idx val="4"/>
            <c:invertIfNegative val="0"/>
            <c:spPr>
              <a:solidFill>
                <a:srgbClr val="747474"/>
              </a:solidFill>
              <a:ln w="12600">
                <a:solidFill>
                  <a:srgbClr val="0d0d0d"/>
                </a:solidFill>
                <a:round/>
              </a:ln>
            </c:spPr>
          </c:dPt>
          <c:dLbls>
            <c:dLbl>
              <c:idx val="0"/>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1"/>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2"/>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3"/>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4"/>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showLeaderLines val="1"/>
            <c:leaderLines>
              <c:spPr>
                <a:ln w="0">
                  <a:solidFill>
                    <a:srgbClr val="0d0d0d"/>
                  </a:solidFill>
                </a:ln>
              </c:spPr>
            </c:leaderLines>
            <c:extLst>
              <c:ext xmlns:c15="http://schemas.microsoft.com/office/drawing/2012/chart" uri="{CE6537A1-D6FC-4f65-9D91-7224C49458BB}">
                <c15:showLeaderLines val="1"/>
              </c:ext>
            </c:extLst>
          </c:dLbls>
          <c:cat>
            <c:strRef>
              <c:f>categories</c:f>
              <c:strCache>
                <c:ptCount val="5"/>
                <c:pt idx="0">
                  <c:v>Closed-Book</c:v>
                </c:pt>
                <c:pt idx="1">
                  <c:v>Open-Book</c:v>
                </c:pt>
                <c:pt idx="2">
                  <c:v>RAG - Recursive Chunks</c:v>
                </c:pt>
                <c:pt idx="3">
                  <c:v>RAG - LumberChunker</c:v>
                </c:pt>
                <c:pt idx="4">
                  <c:v>RAG - Manual Chunks</c:v>
                </c:pt>
              </c:strCache>
            </c:strRef>
          </c:cat>
          <c:val>
            <c:numRef>
              <c:f>0</c:f>
              <c:numCache>
                <c:formatCode>General</c:formatCode>
                <c:ptCount val="5"/>
                <c:pt idx="0">
                  <c:v>26.43</c:v>
                </c:pt>
                <c:pt idx="1">
                  <c:v>37.76</c:v>
                </c:pt>
                <c:pt idx="2">
                  <c:v>84.96</c:v>
                </c:pt>
                <c:pt idx="3">
                  <c:v>88.89</c:v>
                </c:pt>
                <c:pt idx="4">
                  <c:v>90.53</c:v>
                </c:pt>
              </c:numCache>
            </c:numRef>
          </c:val>
        </c:ser>
        <c:gapWidth val="122"/>
        <c:overlap val="-4"/>
        <c:axId val="401870"/>
        <c:axId val="59577361"/>
      </c:barChart>
      <c:catAx>
        <c:axId val="401870"/>
        <c:scaling>
          <c:orientation val="minMax"/>
        </c:scaling>
        <c:delete val="1"/>
        <c:axPos val="b"/>
        <c:numFmt formatCode="[$-409]mm/dd/yyyy" sourceLinked="1"/>
        <c:majorTickMark val="none"/>
        <c:minorTickMark val="out"/>
        <c:tickLblPos val="nextTo"/>
        <c:spPr>
          <a:ln w="12600">
            <a:solidFill>
              <a:srgbClr val="8b8b8b"/>
            </a:solidFill>
            <a:round/>
          </a:ln>
        </c:spPr>
        <c:txPr>
          <a:bodyPr/>
          <a:lstStyle/>
          <a:p>
            <a:pPr>
              <a:defRPr b="0" sz="1000" strike="noStrike" u="none">
                <a:solidFill>
                  <a:srgbClr val="000000"/>
                </a:solidFill>
                <a:uFillTx/>
                <a:latin typeface="Aptos"/>
              </a:defRPr>
            </a:pPr>
          </a:p>
        </c:txPr>
        <c:crossAx val="59577361"/>
        <c:auto val="1"/>
        <c:lblAlgn val="ctr"/>
        <c:lblOffset val="100"/>
        <c:noMultiLvlLbl val="0"/>
      </c:catAx>
      <c:valAx>
        <c:axId val="59577361"/>
        <c:scaling>
          <c:orientation val="minMax"/>
          <c:max val="105"/>
          <c:min val="0"/>
        </c:scaling>
        <c:delete val="0"/>
        <c:axPos val="l"/>
        <c:majorGridlines>
          <c:spPr>
            <a:ln w="9360">
              <a:solidFill>
                <a:srgbClr val="d9d9d9"/>
              </a:solidFill>
              <a:round/>
            </a:ln>
          </c:spPr>
        </c:majorGridlines>
        <c:numFmt formatCode="General" sourceLinked="0"/>
        <c:majorTickMark val="out"/>
        <c:minorTickMark val="none"/>
        <c:tickLblPos val="nextTo"/>
        <c:spPr>
          <a:ln w="12600">
            <a:solidFill>
              <a:srgbClr val="0d0d0d"/>
            </a:solidFill>
            <a:round/>
          </a:ln>
        </c:spPr>
        <c:txPr>
          <a:bodyPr/>
          <a:lstStyle/>
          <a:p>
            <a:pPr>
              <a:defRPr b="0" sz="1600" strike="noStrike" u="none">
                <a:solidFill>
                  <a:srgbClr val="0d0d0d"/>
                </a:solidFill>
                <a:uFillTx/>
                <a:latin typeface="Aptos"/>
              </a:defRPr>
            </a:pPr>
          </a:p>
        </c:txPr>
        <c:crossAx val="401870"/>
        <c:crosses val="autoZero"/>
        <c:crossBetween val="between"/>
        <c:majorUnit val="20"/>
        <c:minorUnit val="10"/>
      </c:valAx>
      <c:spPr>
        <a:noFill/>
        <a:ln w="12600">
          <a:solidFill>
            <a:srgbClr val="0d0d0d"/>
          </a:solidFill>
          <a:round/>
        </a:ln>
      </c:spPr>
    </c:plotArea>
    <c:legend>
      <c:legendPos val="t"/>
      <c:layout>
        <c:manualLayout>
          <c:xMode val="edge"/>
          <c:yMode val="edge"/>
          <c:x val="0.133625162536061"/>
          <c:y val="0.104508053802425"/>
          <c:w val="0.350513998250219"/>
          <c:h val="0.286383277445926"/>
        </c:manualLayout>
      </c:layout>
      <c:overlay val="0"/>
      <c:spPr>
        <a:solidFill>
          <a:srgbClr val="ffffff">
            <a:alpha val="80000"/>
          </a:srgbClr>
        </a:solidFill>
        <a:ln w="0">
          <a:solidFill>
            <a:srgbClr val="262626"/>
          </a:solidFill>
        </a:ln>
      </c:spPr>
      <c:txPr>
        <a:bodyPr/>
        <a:lstStyle/>
        <a:p>
          <a:pPr>
            <a:defRPr b="0" sz="1050" strike="noStrike" u="none">
              <a:solidFill>
                <a:srgbClr val="0d0d0d"/>
              </a:solidFill>
              <a:uFillTx/>
              <a:latin typeface="Aptos"/>
            </a:defRPr>
          </a:pPr>
        </a:p>
      </c:txPr>
    </c:legend>
    <c:plotVisOnly val="1"/>
    <c:dispBlanksAs val="gap"/>
  </c:chart>
  <c:spPr>
    <a:noFill/>
    <a:ln w="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27949385932266"/>
          <c:y val="0.0363244176013805"/>
          <c:w val="0.816449572013398"/>
          <c:h val="0.898964624676445"/>
        </c:manualLayout>
      </c:layout>
      <c:barChart>
        <c:barDir val="col"/>
        <c:grouping val="clustered"/>
        <c:varyColors val="0"/>
        <c:ser>
          <c:idx val="0"/>
          <c:order val="0"/>
          <c:tx>
            <c:strRef>
              <c:f>label 0</c:f>
              <c:strCache>
                <c:ptCount val="1"/>
                <c:pt idx="0">
                  <c:v>Column1</c:v>
                </c:pt>
              </c:strCache>
            </c:strRef>
          </c:tx>
          <c:spPr>
            <a:solidFill>
              <a:srgbClr val="f2aa84"/>
            </a:solidFill>
            <a:ln w="12600">
              <a:solidFill>
                <a:srgbClr val="0d0d0d"/>
              </a:solidFill>
              <a:round/>
            </a:ln>
          </c:spPr>
          <c:invertIfNegative val="0"/>
          <c:dPt>
            <c:idx val="0"/>
            <c:invertIfNegative val="0"/>
            <c:spPr>
              <a:solidFill>
                <a:srgbClr val="d9d9d9">
                  <a:alpha val="49000"/>
                </a:srgbClr>
              </a:solidFill>
              <a:ln w="12600">
                <a:solidFill>
                  <a:srgbClr val="0d0d0d"/>
                </a:solidFill>
                <a:round/>
              </a:ln>
            </c:spPr>
          </c:dPt>
          <c:dPt>
            <c:idx val="1"/>
            <c:invertIfNegative val="0"/>
            <c:spPr>
              <a:solidFill>
                <a:srgbClr val="44b2e2"/>
              </a:solidFill>
              <a:ln w="12600">
                <a:solidFill>
                  <a:srgbClr val="0d0d0d"/>
                </a:solidFill>
                <a:round/>
              </a:ln>
            </c:spPr>
          </c:dPt>
          <c:dPt>
            <c:idx val="2"/>
            <c:invertIfNegative val="0"/>
            <c:spPr>
              <a:solidFill>
                <a:srgbClr val="d9d9d9">
                  <a:alpha val="49000"/>
                </a:srgbClr>
              </a:solidFill>
              <a:ln w="12600">
                <a:solidFill>
                  <a:srgbClr val="0d0d0d"/>
                </a:solidFill>
                <a:round/>
              </a:ln>
            </c:spPr>
          </c:dPt>
          <c:dPt>
            <c:idx val="3"/>
            <c:invertIfNegative val="0"/>
            <c:spPr>
              <a:solidFill>
                <a:srgbClr val="ececec"/>
              </a:solidFill>
              <a:ln w="12600">
                <a:solidFill>
                  <a:srgbClr val="0d0d0d"/>
                </a:solidFill>
                <a:round/>
              </a:ln>
            </c:spPr>
          </c:dPt>
          <c:dPt>
            <c:idx val="4"/>
            <c:invertIfNegative val="0"/>
            <c:spPr>
              <a:solidFill>
                <a:srgbClr val="ececec"/>
              </a:solidFill>
              <a:ln w="12600">
                <a:solidFill>
                  <a:srgbClr val="0d0d0d"/>
                </a:solidFill>
                <a:round/>
              </a:ln>
            </c:spPr>
          </c:dPt>
          <c:dLbls>
            <c:dLbl>
              <c:idx val="0"/>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1"/>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2"/>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3"/>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dLbl>
              <c:idx val="4"/>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dLbl>
            <c:txPr>
              <a:bodyPr wrap="none"/>
              <a:lstStyle/>
              <a:p>
                <a:pPr>
                  <a:defRPr b="0" sz="1000" strike="noStrike" u="none">
                    <a:solidFill>
                      <a:srgbClr val="000000"/>
                    </a:solidFill>
                    <a:uFillTx/>
                    <a:latin typeface="Arial"/>
                  </a:defRPr>
                </a:pPr>
              </a:p>
            </c:txPr>
            <c:showLegendKey val="0"/>
            <c:showVal val="0"/>
            <c:showCatName val="0"/>
            <c:showSerName val="0"/>
            <c:showPercent val="0"/>
            <c:separator> </c:separator>
            <c:showLeaderLines val="1"/>
            <c:leaderLines>
              <c:spPr>
                <a:ln w="0">
                  <a:solidFill>
                    <a:srgbClr val="0d0d0d"/>
                  </a:solidFill>
                </a:ln>
              </c:spPr>
            </c:leaderLines>
            <c:extLst>
              <c:ext xmlns:c15="http://schemas.microsoft.com/office/drawing/2012/chart" uri="{CE6537A1-D6FC-4f65-9D91-7224C49458BB}">
                <c15:showLeaderLines val="1"/>
              </c:ext>
            </c:extLst>
          </c:dLbls>
          <c:cat>
            <c:strRef>
              <c:f>categories</c:f>
              <c:strCache>
                <c:ptCount val="5"/>
                <c:pt idx="0">
                  <c:v>Closed-Book</c:v>
                </c:pt>
                <c:pt idx="1">
                  <c:v>Open-Book</c:v>
                </c:pt>
                <c:pt idx="2">
                  <c:v>RAG - Recursive Chunks</c:v>
                </c:pt>
                <c:pt idx="3">
                  <c:v>RAG - LumberChunker</c:v>
                </c:pt>
                <c:pt idx="4">
                  <c:v>RAG - Manual Chunks</c:v>
                </c:pt>
              </c:strCache>
            </c:strRef>
          </c:cat>
          <c:val>
            <c:numRef>
              <c:f>0</c:f>
              <c:numCache>
                <c:formatCode>General</c:formatCode>
                <c:ptCount val="5"/>
                <c:pt idx="0">
                  <c:v>26.43</c:v>
                </c:pt>
                <c:pt idx="1">
                  <c:v>37.76</c:v>
                </c:pt>
                <c:pt idx="2">
                  <c:v>84.96</c:v>
                </c:pt>
                <c:pt idx="3">
                  <c:v>88.89</c:v>
                </c:pt>
                <c:pt idx="4">
                  <c:v>90.53</c:v>
                </c:pt>
              </c:numCache>
            </c:numRef>
          </c:val>
        </c:ser>
        <c:gapWidth val="122"/>
        <c:overlap val="-4"/>
        <c:axId val="54426871"/>
        <c:axId val="5715410"/>
      </c:barChart>
      <c:catAx>
        <c:axId val="54426871"/>
        <c:scaling>
          <c:orientation val="minMax"/>
        </c:scaling>
        <c:delete val="1"/>
        <c:axPos val="b"/>
        <c:numFmt formatCode="[$-409]mm/dd/yyyy" sourceLinked="1"/>
        <c:majorTickMark val="none"/>
        <c:minorTickMark val="out"/>
        <c:tickLblPos val="nextTo"/>
        <c:spPr>
          <a:ln w="12600">
            <a:solidFill>
              <a:srgbClr val="8b8b8b"/>
            </a:solidFill>
            <a:round/>
          </a:ln>
        </c:spPr>
        <c:txPr>
          <a:bodyPr/>
          <a:lstStyle/>
          <a:p>
            <a:pPr>
              <a:defRPr b="0" sz="1000" strike="noStrike" u="none">
                <a:solidFill>
                  <a:srgbClr val="000000"/>
                </a:solidFill>
                <a:uFillTx/>
                <a:latin typeface="Aptos"/>
              </a:defRPr>
            </a:pPr>
          </a:p>
        </c:txPr>
        <c:crossAx val="5715410"/>
        <c:auto val="1"/>
        <c:lblAlgn val="ctr"/>
        <c:lblOffset val="100"/>
        <c:noMultiLvlLbl val="0"/>
      </c:catAx>
      <c:valAx>
        <c:axId val="5715410"/>
        <c:scaling>
          <c:orientation val="minMax"/>
          <c:max val="105"/>
          <c:min val="0"/>
        </c:scaling>
        <c:delete val="0"/>
        <c:axPos val="l"/>
        <c:majorGridlines>
          <c:spPr>
            <a:ln w="9360">
              <a:solidFill>
                <a:srgbClr val="d9d9d9"/>
              </a:solidFill>
              <a:round/>
            </a:ln>
          </c:spPr>
        </c:majorGridlines>
        <c:numFmt formatCode="General" sourceLinked="0"/>
        <c:majorTickMark val="out"/>
        <c:minorTickMark val="none"/>
        <c:tickLblPos val="nextTo"/>
        <c:spPr>
          <a:ln w="12600">
            <a:solidFill>
              <a:srgbClr val="0d0d0d"/>
            </a:solidFill>
            <a:round/>
          </a:ln>
        </c:spPr>
        <c:txPr>
          <a:bodyPr/>
          <a:lstStyle/>
          <a:p>
            <a:pPr>
              <a:defRPr b="0" sz="1600" strike="noStrike" u="none">
                <a:solidFill>
                  <a:srgbClr val="0d0d0d"/>
                </a:solidFill>
                <a:uFillTx/>
                <a:latin typeface="Aptos"/>
              </a:defRPr>
            </a:pPr>
          </a:p>
        </c:txPr>
        <c:crossAx val="54426871"/>
        <c:crosses val="autoZero"/>
        <c:crossBetween val="between"/>
        <c:majorUnit val="20"/>
        <c:minorUnit val="10"/>
      </c:valAx>
      <c:spPr>
        <a:noFill/>
        <a:ln w="12600">
          <a:solidFill>
            <a:srgbClr val="0d0d0d"/>
          </a:solidFill>
          <a:round/>
        </a:ln>
      </c:spPr>
    </c:plotArea>
    <c:legend>
      <c:legendPos val="t"/>
      <c:layout>
        <c:manualLayout>
          <c:xMode val="edge"/>
          <c:yMode val="edge"/>
          <c:x val="0.133625162536061"/>
          <c:y val="0.104508053802425"/>
          <c:w val="0.350513998250219"/>
          <c:h val="0.286383277445926"/>
        </c:manualLayout>
      </c:layout>
      <c:overlay val="0"/>
      <c:spPr>
        <a:solidFill>
          <a:srgbClr val="ffffff">
            <a:alpha val="80000"/>
          </a:srgbClr>
        </a:solidFill>
        <a:ln w="0">
          <a:solidFill>
            <a:srgbClr val="262626"/>
          </a:solidFill>
        </a:ln>
      </c:spPr>
      <c:txPr>
        <a:bodyPr/>
        <a:lstStyle/>
        <a:p>
          <a:pPr>
            <a:defRPr b="0" sz="1050" strike="noStrike" u="none">
              <a:solidFill>
                <a:srgbClr val="0d0d0d"/>
              </a:solidFill>
              <a:uFillTx/>
              <a:latin typeface="Aptos"/>
            </a:defRPr>
          </a:pPr>
        </a:p>
      </c:txPr>
    </c:legend>
    <c:plotVisOnly val="1"/>
    <c:dispBlanksAs val="gap"/>
  </c:chart>
  <c:spPr>
    <a:noFill/>
    <a:ln w="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Semantic Chunking</c:v>
                </c:pt>
              </c:strCache>
            </c:strRef>
          </c:tx>
          <c:spPr>
            <a:solidFill>
              <a:srgbClr val="156082"/>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2"/>
                <c:pt idx="0">
                  <c:v>A Christmas Carol</c:v>
                </c:pt>
                <c:pt idx="1">
                  <c:v>The Count of Monte Cristo</c:v>
                </c:pt>
              </c:strCache>
            </c:strRef>
          </c:cat>
          <c:val>
            <c:numRef>
              <c:f>0</c:f>
              <c:numCache>
                <c:formatCode>General</c:formatCode>
                <c:ptCount val="2"/>
                <c:pt idx="0">
                  <c:v>212</c:v>
                </c:pt>
                <c:pt idx="1">
                  <c:v>4978</c:v>
                </c:pt>
              </c:numCache>
            </c:numRef>
          </c:val>
        </c:ser>
        <c:ser>
          <c:idx val="1"/>
          <c:order val="1"/>
          <c:tx>
            <c:strRef>
              <c:f>label 1</c:f>
              <c:strCache>
                <c:ptCount val="1"/>
                <c:pt idx="0">
                  <c:v>Recursive Chunking</c:v>
                </c:pt>
              </c:strCache>
            </c:strRef>
          </c:tx>
          <c:spPr>
            <a:solidFill>
              <a:srgbClr val="e97132"/>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2"/>
                <c:pt idx="0">
                  <c:v>A Christmas Carol</c:v>
                </c:pt>
                <c:pt idx="1">
                  <c:v>The Count of Monte Cristo</c:v>
                </c:pt>
              </c:strCache>
            </c:strRef>
          </c:cat>
          <c:val>
            <c:numRef>
              <c:f>1</c:f>
              <c:numCache>
                <c:formatCode>General</c:formatCode>
                <c:ptCount val="2"/>
                <c:pt idx="0">
                  <c:v>0.1</c:v>
                </c:pt>
                <c:pt idx="1">
                  <c:v>0.6</c:v>
                </c:pt>
              </c:numCache>
            </c:numRef>
          </c:val>
        </c:ser>
        <c:ser>
          <c:idx val="2"/>
          <c:order val="2"/>
          <c:tx>
            <c:strRef>
              <c:f>label 2</c:f>
              <c:strCache>
                <c:ptCount val="1"/>
                <c:pt idx="0">
                  <c:v>Proposition-Level Chunking</c:v>
                </c:pt>
              </c:strCache>
            </c:strRef>
          </c:tx>
          <c:spPr>
            <a:solidFill>
              <a:srgbClr val="196b24"/>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2"/>
                <c:pt idx="0">
                  <c:v>A Christmas Carol</c:v>
                </c:pt>
                <c:pt idx="1">
                  <c:v>The Count of Monte Cristo</c:v>
                </c:pt>
              </c:strCache>
            </c:strRef>
          </c:cat>
          <c:val>
            <c:numRef>
              <c:f>2</c:f>
              <c:numCache>
                <c:formatCode>General</c:formatCode>
                <c:ptCount val="2"/>
                <c:pt idx="0">
                  <c:v>633</c:v>
                </c:pt>
                <c:pt idx="1">
                  <c:v>10302</c:v>
                </c:pt>
              </c:numCache>
            </c:numRef>
          </c:val>
        </c:ser>
        <c:ser>
          <c:idx val="3"/>
          <c:order val="3"/>
          <c:tx>
            <c:strRef>
              <c:f>label 3</c:f>
              <c:strCache>
                <c:ptCount val="1"/>
                <c:pt idx="0">
                  <c:v>LumberChunker</c:v>
                </c:pt>
              </c:strCache>
            </c:strRef>
          </c:tx>
          <c:spPr>
            <a:solidFill>
              <a:srgbClr val="0f9ed5"/>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2"/>
                <c:pt idx="0">
                  <c:v>A Christmas Carol</c:v>
                </c:pt>
                <c:pt idx="1">
                  <c:v>The Count of Monte Cristo</c:v>
                </c:pt>
              </c:strCache>
            </c:strRef>
          </c:cat>
          <c:val>
            <c:numRef>
              <c:f>3</c:f>
              <c:numCache>
                <c:formatCode>General</c:formatCode>
                <c:ptCount val="2"/>
                <c:pt idx="0">
                  <c:v>95</c:v>
                </c:pt>
                <c:pt idx="1">
                  <c:v>1628</c:v>
                </c:pt>
              </c:numCache>
            </c:numRef>
          </c:val>
        </c:ser>
        <c:gapWidth val="219"/>
        <c:overlap val="-27"/>
        <c:axId val="98832642"/>
        <c:axId val="58428599"/>
      </c:barChart>
      <c:catAx>
        <c:axId val="98832642"/>
        <c:scaling>
          <c:orientation val="minMax"/>
        </c:scaling>
        <c:delete val="0"/>
        <c:axPos val="b"/>
        <c:numFmt formatCode="General" sourceLinked="0"/>
        <c:majorTickMark val="none"/>
        <c:minorTickMark val="none"/>
        <c:tickLblPos val="nextTo"/>
        <c:spPr>
          <a:ln w="9360">
            <a:solidFill>
              <a:srgbClr val="d9d9d9"/>
            </a:solidFill>
            <a:round/>
          </a:ln>
        </c:spPr>
        <c:txPr>
          <a:bodyPr/>
          <a:lstStyle/>
          <a:p>
            <a:pPr>
              <a:defRPr b="0" sz="1197" strike="noStrike" u="none">
                <a:solidFill>
                  <a:srgbClr val="595959"/>
                </a:solidFill>
                <a:uFillTx/>
                <a:latin typeface="Aptos"/>
              </a:defRPr>
            </a:pPr>
          </a:p>
        </c:txPr>
        <c:crossAx val="58428599"/>
        <c:crosses val="autoZero"/>
        <c:auto val="1"/>
        <c:lblAlgn val="ctr"/>
        <c:lblOffset val="100"/>
        <c:noMultiLvlLbl val="0"/>
      </c:catAx>
      <c:valAx>
        <c:axId val="58428599"/>
        <c:scaling>
          <c:orientation val="minMax"/>
        </c:scaling>
        <c:delete val="0"/>
        <c:axPos val="l"/>
        <c:majorGridlines>
          <c:spPr>
            <a:ln w="9360">
              <a:solidFill>
                <a:srgbClr val="d9d9d9"/>
              </a:solidFill>
              <a:round/>
            </a:ln>
          </c:spPr>
        </c:majorGridlines>
        <c:title>
          <c:tx>
            <c:rich>
              <a:bodyPr rot="-5400000"/>
              <a:lstStyle/>
              <a:p>
                <a:pPr>
                  <a:defRPr b="0" sz="1300" strike="noStrike" u="none">
                    <a:solidFill>
                      <a:srgbClr val="000000"/>
                    </a:solidFill>
                    <a:uFillTx/>
                    <a:latin typeface="Arial"/>
                  </a:defRPr>
                </a:pPr>
                <a:r>
                  <a:rPr b="0" lang="en-US" sz="1330" strike="noStrike" u="none">
                    <a:solidFill>
                      <a:srgbClr val="595959"/>
                    </a:solidFill>
                    <a:uFillTx/>
                    <a:latin typeface="Aptos"/>
                  </a:rPr>
                  <a:t>Seconds (s) to Segment Book</a:t>
                </a:r>
              </a:p>
            </c:rich>
          </c:tx>
          <c:overlay val="0"/>
          <c:spPr>
            <a:noFill/>
            <a:ln w="0">
              <a:noFill/>
            </a:ln>
          </c:spPr>
        </c:title>
        <c:numFmt formatCode="General" sourceLinked="0"/>
        <c:majorTickMark val="none"/>
        <c:minorTickMark val="none"/>
        <c:tickLblPos val="nextTo"/>
        <c:spPr>
          <a:ln w="12600">
            <a:noFill/>
          </a:ln>
        </c:spPr>
        <c:txPr>
          <a:bodyPr/>
          <a:lstStyle/>
          <a:p>
            <a:pPr>
              <a:defRPr b="0" sz="1197" strike="noStrike" u="none">
                <a:solidFill>
                  <a:srgbClr val="595959"/>
                </a:solidFill>
                <a:uFillTx/>
                <a:latin typeface="Aptos"/>
              </a:defRPr>
            </a:pPr>
          </a:p>
        </c:txPr>
        <c:crossAx val="98832642"/>
        <c:crosses val="autoZero"/>
        <c:crossBetween val="between"/>
      </c:valAx>
      <c:spPr>
        <a:noFill/>
        <a:ln w="0">
          <a:noFill/>
        </a:ln>
      </c:spPr>
    </c:plotArea>
    <c:legend>
      <c:legendPos val="b"/>
      <c:overlay val="0"/>
      <c:spPr>
        <a:noFill/>
        <a:ln w="0">
          <a:noFill/>
        </a:ln>
      </c:spPr>
      <c:txPr>
        <a:bodyPr/>
        <a:lstStyle/>
        <a:p>
          <a:pPr>
            <a:defRPr b="0" sz="1197" strike="noStrike" u="none">
              <a:solidFill>
                <a:srgbClr val="595959"/>
              </a:solidFill>
              <a:uFillTx/>
              <a:latin typeface="Aptos"/>
            </a:defRPr>
          </a:pPr>
        </a:p>
      </c:txPr>
    </c:legend>
    <c:plotVisOnly val="1"/>
    <c:dispBlanksAs val="gap"/>
  </c:chart>
  <c:spPr>
    <a:noFill/>
    <a:ln w="0">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A Christmas Carol</c:v>
                </c:pt>
              </c:strCache>
            </c:strRef>
          </c:tx>
          <c:spPr>
            <a:solidFill>
              <a:srgbClr val="156082"/>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1"/>
                <c:pt idx="0">
                  <c:v>Cost</c:v>
                </c:pt>
              </c:strCache>
            </c:strRef>
          </c:cat>
          <c:val>
            <c:numRef>
              <c:f>0</c:f>
              <c:numCache>
                <c:formatCode>General</c:formatCode>
                <c:ptCount val="1"/>
                <c:pt idx="0">
                  <c:v>0.03</c:v>
                </c:pt>
              </c:numCache>
            </c:numRef>
          </c:val>
        </c:ser>
        <c:ser>
          <c:idx val="1"/>
          <c:order val="1"/>
          <c:tx>
            <c:strRef>
              <c:f>label 1</c:f>
              <c:strCache>
                <c:ptCount val="1"/>
                <c:pt idx="0">
                  <c:v>The Count of Monte Cristo</c:v>
                </c:pt>
              </c:strCache>
            </c:strRef>
          </c:tx>
          <c:spPr>
            <a:solidFill>
              <a:srgbClr val="e97132"/>
            </a:solidFill>
            <a:ln w="0">
              <a:noFill/>
            </a:ln>
          </c:spPr>
          <c:invertIfNegative val="0"/>
          <c:dLbls>
            <c:txPr>
              <a:bodyPr wrap="square"/>
              <a:lstStyle/>
              <a:p>
                <a:pPr>
                  <a:defRPr b="0" sz="1000" strike="noStrike" u="none">
                    <a:solidFill>
                      <a:srgbClr val="000000"/>
                    </a:solidFill>
                    <a:uFillTx/>
                    <a:latin typeface="Aptos"/>
                  </a:defRPr>
                </a:pPr>
              </a:p>
            </c:txPr>
            <c:dLblPos val="outEnd"/>
            <c:showLegendKey val="0"/>
            <c:showVal val="0"/>
            <c:showCatName val="0"/>
            <c:showSerName val="0"/>
            <c:showPercent val="0"/>
            <c:separator>; </c:separator>
            <c:showLeaderLines val="1"/>
            <c:leaderLines>
              <c:spPr>
                <a:ln w="0">
                  <a:solidFill>
                    <a:srgbClr val="000000"/>
                  </a:solidFill>
                </a:ln>
              </c:spPr>
            </c:leaderLines>
            <c:extLst>
              <c:ext xmlns:c15="http://schemas.microsoft.com/office/drawing/2012/chart" uri="{CE6537A1-D6FC-4f65-9D91-7224C49458BB}">
                <c15:showLeaderLines val="1"/>
              </c:ext>
            </c:extLst>
          </c:dLbls>
          <c:cat>
            <c:strRef>
              <c:f>categories</c:f>
              <c:strCache>
                <c:ptCount val="1"/>
                <c:pt idx="0">
                  <c:v>Cost</c:v>
                </c:pt>
              </c:strCache>
            </c:strRef>
          </c:cat>
          <c:val>
            <c:numRef>
              <c:f>1</c:f>
              <c:numCache>
                <c:formatCode>General</c:formatCode>
                <c:ptCount val="1"/>
                <c:pt idx="0">
                  <c:v>0.4</c:v>
                </c:pt>
              </c:numCache>
            </c:numRef>
          </c:val>
        </c:ser>
        <c:gapWidth val="475"/>
        <c:overlap val="-100"/>
        <c:axId val="71019368"/>
        <c:axId val="76548402"/>
      </c:barChart>
      <c:catAx>
        <c:axId val="71019368"/>
        <c:scaling>
          <c:orientation val="minMax"/>
        </c:scaling>
        <c:delete val="1"/>
        <c:axPos val="b"/>
        <c:numFmt formatCode="[$-409]mm/dd/yyyy" sourceLinked="1"/>
        <c:majorTickMark val="none"/>
        <c:minorTickMark val="none"/>
        <c:tickLblPos val="nextTo"/>
        <c:spPr>
          <a:ln w="12600">
            <a:solidFill>
              <a:srgbClr val="8b8b8b"/>
            </a:solidFill>
            <a:round/>
          </a:ln>
        </c:spPr>
        <c:txPr>
          <a:bodyPr/>
          <a:lstStyle/>
          <a:p>
            <a:pPr>
              <a:defRPr b="0" sz="1000" strike="noStrike" u="none">
                <a:solidFill>
                  <a:srgbClr val="000000"/>
                </a:solidFill>
                <a:uFillTx/>
                <a:latin typeface="Aptos"/>
              </a:defRPr>
            </a:pPr>
          </a:p>
        </c:txPr>
        <c:crossAx val="76548402"/>
        <c:auto val="1"/>
        <c:lblAlgn val="ctr"/>
        <c:lblOffset val="100"/>
        <c:noMultiLvlLbl val="0"/>
      </c:catAx>
      <c:valAx>
        <c:axId val="76548402"/>
        <c:scaling>
          <c:orientation val="minMax"/>
        </c:scaling>
        <c:delete val="0"/>
        <c:axPos val="l"/>
        <c:majorGridlines>
          <c:spPr>
            <a:ln w="9360">
              <a:solidFill>
                <a:srgbClr val="d9d9d9"/>
              </a:solidFill>
              <a:round/>
            </a:ln>
          </c:spPr>
        </c:majorGridlines>
        <c:title>
          <c:tx>
            <c:rich>
              <a:bodyPr rot="-5400000"/>
              <a:lstStyle/>
              <a:p>
                <a:pPr>
                  <a:defRPr b="0" sz="1300" strike="noStrike" u="none">
                    <a:solidFill>
                      <a:srgbClr val="000000"/>
                    </a:solidFill>
                    <a:uFillTx/>
                    <a:latin typeface="Arial"/>
                  </a:defRPr>
                </a:pPr>
                <a:r>
                  <a:rPr b="0" lang="en-US" sz="1330" strike="noStrike" u="none">
                    <a:solidFill>
                      <a:srgbClr val="595959"/>
                    </a:solidFill>
                    <a:uFillTx/>
                    <a:latin typeface="Aptos"/>
                  </a:rPr>
                  <a:t>Cost ($) for segmenting</a:t>
                </a:r>
                <a:r>
                  <a:rPr b="0" lang="en-US" sz="1330" strike="noStrike" u="none">
                    <a:solidFill>
                      <a:srgbClr val="595959"/>
                    </a:solidFill>
                    <a:uFillTx/>
                    <a:latin typeface="Aptos"/>
                  </a:rPr>
                  <a:t> book</a:t>
                </a:r>
              </a:p>
            </c:rich>
          </c:tx>
          <c:overlay val="0"/>
          <c:spPr>
            <a:noFill/>
            <a:ln w="0">
              <a:noFill/>
            </a:ln>
          </c:spPr>
        </c:title>
        <c:numFmt formatCode="General" sourceLinked="0"/>
        <c:majorTickMark val="none"/>
        <c:minorTickMark val="none"/>
        <c:tickLblPos val="nextTo"/>
        <c:spPr>
          <a:ln w="12600">
            <a:noFill/>
          </a:ln>
        </c:spPr>
        <c:txPr>
          <a:bodyPr/>
          <a:lstStyle/>
          <a:p>
            <a:pPr>
              <a:defRPr b="0" sz="1197" strike="noStrike" u="none">
                <a:solidFill>
                  <a:srgbClr val="595959"/>
                </a:solidFill>
                <a:uFillTx/>
                <a:latin typeface="Aptos"/>
              </a:defRPr>
            </a:pPr>
          </a:p>
        </c:txPr>
        <c:crossAx val="71019368"/>
        <c:crosses val="autoZero"/>
        <c:crossBetween val="between"/>
      </c:valAx>
      <c:spPr>
        <a:noFill/>
        <a:ln w="0">
          <a:noFill/>
        </a:ln>
      </c:spPr>
    </c:plotArea>
    <c:legend>
      <c:legendPos val="b"/>
      <c:overlay val="0"/>
      <c:spPr>
        <a:noFill/>
        <a:ln w="0">
          <a:noFill/>
        </a:ln>
      </c:spPr>
      <c:txPr>
        <a:bodyPr/>
        <a:lstStyle/>
        <a:p>
          <a:pPr>
            <a:defRPr b="0" sz="1197" strike="noStrike" u="none">
              <a:solidFill>
                <a:srgbClr val="595959"/>
              </a:solidFill>
              <a:uFillTx/>
              <a:latin typeface="Aptos"/>
            </a:defRPr>
          </a:pPr>
        </a:p>
      </c:txPr>
    </c:legend>
    <c:plotVisOnly val="1"/>
    <c:dispBlanksAs val="gap"/>
  </c:chart>
  <c:spPr>
    <a:noFill/>
    <a:ln w="0">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trike="noStrike" u="none">
                <a:solidFill>
                  <a:schemeClr val="dk1"/>
                </a:solidFill>
                <a:effectLst/>
                <a:uFillTx/>
                <a:latin typeface="Aptos"/>
              </a:rPr>
              <a:t>Click to move the slide</a:t>
            </a:r>
            <a:endParaRPr b="0" lang="en-US" sz="1800" strike="noStrike" u="none">
              <a:solidFill>
                <a:schemeClr val="dk1"/>
              </a:solidFill>
              <a:effectLst/>
              <a:uFillTx/>
              <a:latin typeface="Aptos"/>
            </a:endParaRPr>
          </a:p>
        </p:txBody>
      </p:sp>
      <p:sp>
        <p:nvSpPr>
          <p:cNvPr id="75"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76"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77" name="PlaceHolder 4"/>
          <p:cNvSpPr>
            <a:spLocks noGrp="1"/>
          </p:cNvSpPr>
          <p:nvPr>
            <p:ph type="dt" idx="3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78" name="PlaceHolder 5"/>
          <p:cNvSpPr>
            <a:spLocks noGrp="1"/>
          </p:cNvSpPr>
          <p:nvPr>
            <p:ph type="ftr" idx="3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6"/>
          <p:cNvSpPr>
            <a:spLocks noGrp="1"/>
          </p:cNvSpPr>
          <p:nvPr>
            <p:ph type="sldNum" idx="3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5BB40A01-9184-4442-81F4-C2C8F6B2678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6040" cy="3085920"/>
          </a:xfrm>
          <a:prstGeom prst="rect">
            <a:avLst/>
          </a:prstGeom>
          <a:ln w="0">
            <a:noFill/>
          </a:ln>
        </p:spPr>
      </p:sp>
      <p:sp>
        <p:nvSpPr>
          <p:cNvPr id="5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Hello everyone, my name is André and today I’m going to present our recent work entitled LumberChunker</a:t>
            </a:r>
            <a:endParaRPr b="0" lang="en-US" sz="2000" strike="noStrike" u="none">
              <a:solidFill>
                <a:srgbClr val="000000"/>
              </a:solidFill>
              <a:effectLst/>
              <a:uFillTx/>
              <a:latin typeface="Arial"/>
            </a:endParaRPr>
          </a:p>
        </p:txBody>
      </p:sp>
      <p:sp>
        <p:nvSpPr>
          <p:cNvPr id="521" name="PlaceHolder 3"/>
          <p:cNvSpPr>
            <a:spLocks noGrp="1"/>
          </p:cNvSpPr>
          <p:nvPr>
            <p:ph type="sldNum" idx="3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CD3AAC4-5644-4D42-8292-B9A9634E62B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6040" cy="3085920"/>
          </a:xfrm>
          <a:prstGeom prst="rect">
            <a:avLst/>
          </a:prstGeom>
          <a:ln w="0">
            <a:noFill/>
          </a:ln>
        </p:spPr>
      </p:sp>
      <p:sp>
        <p:nvSpPr>
          <p:cNvPr id="5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Let me tell you a bit about the current approaches for performing text segmentation</a:t>
            </a:r>
            <a:endParaRPr b="0" lang="en-US" sz="2000" strike="noStrike" u="none">
              <a:solidFill>
                <a:srgbClr val="000000"/>
              </a:solidFill>
              <a:effectLst/>
              <a:uFillTx/>
              <a:latin typeface="Arial"/>
            </a:endParaRPr>
          </a:p>
          <a:p>
            <a:pPr indent="0">
              <a:lnSpc>
                <a:spcPct val="100000"/>
              </a:lnSpc>
              <a:buNone/>
              <a:tabLst>
                <a:tab algn="l" pos="0"/>
              </a:tabLst>
            </a:pPr>
            <a:r>
              <a:rPr b="0" lang="en-GB" sz="2000" strike="noStrike" u="none">
                <a:solidFill>
                  <a:srgbClr val="000000"/>
                </a:solidFill>
                <a:effectLst/>
                <a:uFillTx/>
                <a:latin typeface="Montserrat"/>
              </a:rPr>
              <a:t>And so, let’s consider an example, and look at this snippet from the Winnie-the-Pooh story. If you were performing manual segmentation of this text, how would you chunk it?</a:t>
            </a:r>
            <a:endParaRPr b="0" lang="en-US" sz="2000" strike="noStrike" u="none">
              <a:solidFill>
                <a:srgbClr val="000000"/>
              </a:solidFill>
              <a:effectLst/>
              <a:uFillTx/>
              <a:latin typeface="Arial"/>
            </a:endParaRPr>
          </a:p>
        </p:txBody>
      </p:sp>
      <p:sp>
        <p:nvSpPr>
          <p:cNvPr id="548"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BF0820B-9D32-41E0-97CB-2A64FBFC1C6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6040" cy="3085920"/>
          </a:xfrm>
          <a:prstGeom prst="rect">
            <a:avLst/>
          </a:prstGeom>
          <a:ln w="0">
            <a:noFill/>
          </a:ln>
        </p:spPr>
      </p:sp>
      <p:sp>
        <p:nvSpPr>
          <p:cNvPr id="5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x number of words?</a:t>
            </a:r>
            <a:endParaRPr b="0" lang="en-US" sz="2000" strike="noStrike" u="none">
              <a:solidFill>
                <a:srgbClr val="000000"/>
              </a:solidFill>
              <a:effectLst/>
              <a:uFillTx/>
              <a:latin typeface="Arial"/>
            </a:endParaRPr>
          </a:p>
        </p:txBody>
      </p:sp>
      <p:sp>
        <p:nvSpPr>
          <p:cNvPr id="551"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0E3DB51-7CF6-4CA3-BB24-55C9D2CA0B1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6040" cy="3085920"/>
          </a:xfrm>
          <a:prstGeom prst="rect">
            <a:avLst/>
          </a:prstGeom>
          <a:ln w="0">
            <a:noFill/>
          </a:ln>
        </p:spPr>
      </p:sp>
      <p:sp>
        <p:nvSpPr>
          <p:cNvPr id="5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Probably not!! right?? We can clearly see that most of the paragraphs are related and therefore, they should be grouped together.</a:t>
            </a:r>
            <a:endParaRPr b="0" lang="en-US" sz="2000" strike="noStrike" u="none">
              <a:solidFill>
                <a:srgbClr val="000000"/>
              </a:solidFill>
              <a:effectLst/>
              <a:uFillTx/>
              <a:latin typeface="Arial"/>
            </a:endParaRPr>
          </a:p>
          <a:p>
            <a:pPr indent="0">
              <a:lnSpc>
                <a:spcPct val="100000"/>
              </a:lnSpc>
              <a:buNone/>
              <a:tabLst>
                <a:tab algn="l" pos="0"/>
              </a:tabLst>
            </a:pPr>
            <a:r>
              <a:rPr b="0" lang="en-GB" sz="2000" strike="noStrike" u="none">
                <a:solidFill>
                  <a:srgbClr val="000000"/>
                </a:solidFill>
                <a:effectLst/>
                <a:uFillTx/>
                <a:latin typeface="Montserrat"/>
              </a:rPr>
              <a:t>This is the problem with classical approaches: they </a:t>
            </a:r>
            <a:r>
              <a:rPr b="0" lang="en-US" sz="2000" strike="noStrike" u="none">
                <a:solidFill>
                  <a:srgbClr val="000000"/>
                </a:solidFill>
                <a:effectLst/>
                <a:uFillTx/>
                <a:latin typeface="Montserrat"/>
              </a:rPr>
              <a:t>give such emphasis on keeping a good document structure that chunks can end up being quite random in terms of their content.</a:t>
            </a:r>
            <a:endParaRPr b="0" lang="en-US" sz="2000" strike="noStrike" u="none">
              <a:solidFill>
                <a:srgbClr val="000000"/>
              </a:solidFill>
              <a:effectLst/>
              <a:uFillTx/>
              <a:latin typeface="Arial"/>
            </a:endParaRPr>
          </a:p>
        </p:txBody>
      </p:sp>
      <p:sp>
        <p:nvSpPr>
          <p:cNvPr id="554" name="PlaceHolder 3"/>
          <p:cNvSpPr>
            <a:spLocks noGrp="1"/>
          </p:cNvSpPr>
          <p:nvPr>
            <p:ph type="sldNum" idx="4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2E152CB1-E2BD-4170-AAB8-380B48A285B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6040" cy="3085920"/>
          </a:xfrm>
          <a:prstGeom prst="rect">
            <a:avLst/>
          </a:prstGeom>
          <a:ln w="0">
            <a:noFill/>
          </a:ln>
        </p:spPr>
      </p:sp>
      <p:sp>
        <p:nvSpPr>
          <p:cNvPr id="5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Probably not!! right?? We can clearly see that most of the paragraphs are related and therefore, they should be grouped together.</a:t>
            </a:r>
            <a:endParaRPr b="0" lang="en-US" sz="2000" strike="noStrike" u="none">
              <a:solidFill>
                <a:srgbClr val="000000"/>
              </a:solidFill>
              <a:effectLst/>
              <a:uFillTx/>
              <a:latin typeface="Arial"/>
            </a:endParaRPr>
          </a:p>
          <a:p>
            <a:pPr indent="0">
              <a:lnSpc>
                <a:spcPct val="100000"/>
              </a:lnSpc>
              <a:buNone/>
              <a:tabLst>
                <a:tab algn="l" pos="0"/>
              </a:tabLst>
            </a:pPr>
            <a:r>
              <a:rPr b="0" lang="en-GB" sz="2000" strike="noStrike" u="none">
                <a:solidFill>
                  <a:srgbClr val="000000"/>
                </a:solidFill>
                <a:effectLst/>
                <a:uFillTx/>
                <a:latin typeface="Montserrat"/>
              </a:rPr>
              <a:t>This is the problem with classical approaches: they </a:t>
            </a:r>
            <a:r>
              <a:rPr b="0" lang="en-US" sz="2000" strike="noStrike" u="none">
                <a:solidFill>
                  <a:srgbClr val="000000"/>
                </a:solidFill>
                <a:effectLst/>
                <a:uFillTx/>
                <a:latin typeface="Montserrat"/>
              </a:rPr>
              <a:t>give such emphasis on keeping a good document structure that chunks can end up being quite random in terms of their content.</a:t>
            </a:r>
            <a:endParaRPr b="0" lang="en-US" sz="2000" strike="noStrike" u="none">
              <a:solidFill>
                <a:srgbClr val="000000"/>
              </a:solidFill>
              <a:effectLst/>
              <a:uFillTx/>
              <a:latin typeface="Arial"/>
            </a:endParaRPr>
          </a:p>
        </p:txBody>
      </p:sp>
      <p:sp>
        <p:nvSpPr>
          <p:cNvPr id="557" name="PlaceHolder 3"/>
          <p:cNvSpPr>
            <a:spLocks noGrp="1"/>
          </p:cNvSpPr>
          <p:nvPr>
            <p:ph type="sldNum" idx="4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63F7EF3-22B8-41BB-B26B-2149270BBEA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6040" cy="3085920"/>
          </a:xfrm>
          <a:prstGeom prst="rect">
            <a:avLst/>
          </a:prstGeom>
          <a:ln w="0">
            <a:noFill/>
          </a:ln>
        </p:spPr>
      </p:sp>
      <p:sp>
        <p:nvSpPr>
          <p:cNvPr id="5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If you were performing manual segmentation of this text, how would you chunk it?</a:t>
            </a:r>
            <a:endParaRPr b="0" lang="en-US" sz="2000" strike="noStrike" u="none">
              <a:solidFill>
                <a:srgbClr val="000000"/>
              </a:solidFill>
              <a:effectLst/>
              <a:uFillTx/>
              <a:latin typeface="Arial"/>
            </a:endParaRPr>
          </a:p>
        </p:txBody>
      </p:sp>
      <p:sp>
        <p:nvSpPr>
          <p:cNvPr id="560" name="PlaceHolder 3"/>
          <p:cNvSpPr>
            <a:spLocks noGrp="1"/>
          </p:cNvSpPr>
          <p:nvPr>
            <p:ph type="sldNum" idx="4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AC37E5D-F555-4F49-B5F2-85EAD9D8F6D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6040" cy="3085920"/>
          </a:xfrm>
          <a:prstGeom prst="rect">
            <a:avLst/>
          </a:prstGeom>
          <a:ln w="0">
            <a:noFill/>
          </a:ln>
        </p:spPr>
      </p:sp>
      <p:sp>
        <p:nvSpPr>
          <p:cNvPr id="56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So what if we chunked the text like this? </a:t>
            </a:r>
            <a:endParaRPr b="0" lang="en-US" sz="2000" strike="noStrike" u="none">
              <a:solidFill>
                <a:srgbClr val="000000"/>
              </a:solidFill>
              <a:effectLst/>
              <a:uFillTx/>
              <a:latin typeface="Arial"/>
            </a:endParaRPr>
          </a:p>
        </p:txBody>
      </p:sp>
      <p:sp>
        <p:nvSpPr>
          <p:cNvPr id="563" name="PlaceHolder 3"/>
          <p:cNvSpPr>
            <a:spLocks noGrp="1"/>
          </p:cNvSpPr>
          <p:nvPr>
            <p:ph type="sldNum" idx="4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0D17241-04C1-472C-B38E-6CE6DDDCFF1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6040" cy="3085920"/>
          </a:xfrm>
          <a:prstGeom prst="rect">
            <a:avLst/>
          </a:prstGeom>
          <a:ln w="0">
            <a:noFill/>
          </a:ln>
        </p:spPr>
      </p:sp>
      <p:sp>
        <p:nvSpPr>
          <p:cNvPr id="5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the first part we see that the narrator is checking what is the story that Christopher Robin would like to listen.</a:t>
            </a:r>
            <a:endParaRPr b="0" lang="en-US" sz="2000" strike="noStrike" u="none">
              <a:solidFill>
                <a:srgbClr val="000000"/>
              </a:solidFill>
              <a:effectLst/>
              <a:uFillTx/>
              <a:latin typeface="Arial"/>
            </a:endParaRPr>
          </a:p>
        </p:txBody>
      </p:sp>
      <p:sp>
        <p:nvSpPr>
          <p:cNvPr id="566" name="PlaceHolder 3"/>
          <p:cNvSpPr>
            <a:spLocks noGrp="1"/>
          </p:cNvSpPr>
          <p:nvPr>
            <p:ph type="sldNum" idx="4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A7C64B4-113D-4C05-BD74-4246C2682B2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6040" cy="3085920"/>
          </a:xfrm>
          <a:prstGeom prst="rect">
            <a:avLst/>
          </a:prstGeom>
          <a:ln w="0">
            <a:noFill/>
          </a:ln>
        </p:spPr>
      </p:sp>
      <p:sp>
        <p:nvSpPr>
          <p:cNvPr id="5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And in the second part, we see that the story is finally starting. </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69" name="PlaceHolder 3"/>
          <p:cNvSpPr>
            <a:spLocks noGrp="1"/>
          </p:cNvSpPr>
          <p:nvPr>
            <p:ph type="sldNum" idx="5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BE9732C-3A21-4840-A461-85C337F4D70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6040" cy="3085920"/>
          </a:xfrm>
          <a:prstGeom prst="rect">
            <a:avLst/>
          </a:prstGeom>
          <a:ln w="0">
            <a:noFill/>
          </a:ln>
        </p:spPr>
      </p:sp>
      <p:sp>
        <p:nvSpPr>
          <p:cNvPr id="57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So, now we have two perfectly separated chunks!</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This makes way more sense right?</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And our method aims to do exactly this. We want propose an approach that keeps both document structure while showing also good capability of understanding the semantic content of the text.</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72" name="PlaceHolder 3"/>
          <p:cNvSpPr>
            <a:spLocks noGrp="1"/>
          </p:cNvSpPr>
          <p:nvPr>
            <p:ph type="sldNum" idx="5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A8ADF9B-A9C1-4837-890E-A8165A4039A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6040" cy="3085920"/>
          </a:xfrm>
          <a:prstGeom prst="rect">
            <a:avLst/>
          </a:prstGeom>
          <a:ln w="0">
            <a:noFill/>
          </a:ln>
        </p:spPr>
      </p:sp>
      <p:sp>
        <p:nvSpPr>
          <p:cNvPr id="5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75" name="PlaceHolder 3"/>
          <p:cNvSpPr>
            <a:spLocks noGrp="1"/>
          </p:cNvSpPr>
          <p:nvPr>
            <p:ph type="sldNum" idx="5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3370573-E66B-43DE-808C-8C76BC66722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6040" cy="3085920"/>
          </a:xfrm>
          <a:prstGeom prst="rect">
            <a:avLst/>
          </a:prstGeom>
          <a:ln w="0">
            <a:noFill/>
          </a:ln>
        </p:spPr>
      </p:sp>
      <p:sp>
        <p:nvSpPr>
          <p:cNvPr id="5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24" name="PlaceHolder 3"/>
          <p:cNvSpPr>
            <a:spLocks noGrp="1"/>
          </p:cNvSpPr>
          <p:nvPr>
            <p:ph type="sldNum" idx="3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B21F771-A687-4989-AE86-A7616EA6324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6040" cy="3085920"/>
          </a:xfrm>
          <a:prstGeom prst="rect">
            <a:avLst/>
          </a:prstGeom>
          <a:ln w="0">
            <a:noFill/>
          </a:ln>
        </p:spPr>
      </p:sp>
      <p:sp>
        <p:nvSpPr>
          <p:cNvPr id="57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Ideally, we want each chunk of content to be as independent as possible from one another.</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Meaning chunks should encapsulate entire ideas. </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rgbClr val="000000"/>
                </a:solidFill>
                <a:effectLst/>
                <a:uFillTx/>
                <a:latin typeface="Arial"/>
              </a:rPr>
              <a:t>Avoid ideas spanned across chunks as they may not be all captured during retrieval</a:t>
            </a:r>
            <a:endParaRPr b="0" lang="en-US" sz="12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Because this makes it easier for the system to retrieve the most relevant information.</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2000" strike="noStrike" u="none">
              <a:solidFill>
                <a:srgbClr val="000000"/>
              </a:solidFill>
              <a:effectLst/>
              <a:uFillTx/>
              <a:latin typeface="Arial"/>
            </a:endParaRPr>
          </a:p>
        </p:txBody>
      </p:sp>
      <p:sp>
        <p:nvSpPr>
          <p:cNvPr id="578" name="PlaceHolder 3"/>
          <p:cNvSpPr>
            <a:spLocks noGrp="1"/>
          </p:cNvSpPr>
          <p:nvPr>
            <p:ph type="sldNum" idx="5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14C19CD5-FB2C-4421-B739-605CB4C8735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685800" y="1143000"/>
            <a:ext cx="5486040" cy="3085920"/>
          </a:xfrm>
          <a:prstGeom prst="rect">
            <a:avLst/>
          </a:prstGeom>
          <a:ln w="0">
            <a:noFill/>
          </a:ln>
        </p:spPr>
      </p:sp>
      <p:sp>
        <p:nvSpPr>
          <p:cNvPr id="58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To achieve that independence, we need to allow chunks to be dynamically sized.</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And that’s because fixed-size chunks often create problems, either breaking up ideas or forcing unrelated content into a single chunk, which weakens retrieval.</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581" name="PlaceHolder 3"/>
          <p:cNvSpPr>
            <a:spLocks noGrp="1"/>
          </p:cNvSpPr>
          <p:nvPr>
            <p:ph type="sldNum" idx="5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134440A-9602-4124-A708-D8FBD05E891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685800" y="1143000"/>
            <a:ext cx="5486040" cy="3085920"/>
          </a:xfrm>
          <a:prstGeom prst="rect">
            <a:avLst/>
          </a:prstGeom>
          <a:ln w="0">
            <a:noFill/>
          </a:ln>
        </p:spPr>
      </p:sp>
      <p:sp>
        <p:nvSpPr>
          <p:cNvPr id="58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584" name="PlaceHolder 3"/>
          <p:cNvSpPr>
            <a:spLocks noGrp="1"/>
          </p:cNvSpPr>
          <p:nvPr>
            <p:ph type="sldNum" idx="5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94EAD63-5F60-4714-BCDA-7EC72D28BA5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685800" y="1143000"/>
            <a:ext cx="5486040" cy="3085920"/>
          </a:xfrm>
          <a:prstGeom prst="rect">
            <a:avLst/>
          </a:prstGeom>
          <a:ln w="0">
            <a:noFill/>
          </a:ln>
        </p:spPr>
      </p:sp>
      <p:sp>
        <p:nvSpPr>
          <p:cNvPr id="5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587" name="PlaceHolder 3"/>
          <p:cNvSpPr>
            <a:spLocks noGrp="1"/>
          </p:cNvSpPr>
          <p:nvPr>
            <p:ph type="sldNum" idx="5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631DA15-426A-49EB-91E9-820F2001A87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685800" y="1143000"/>
            <a:ext cx="5486040" cy="3085920"/>
          </a:xfrm>
          <a:prstGeom prst="rect">
            <a:avLst/>
          </a:prstGeom>
          <a:ln w="0">
            <a:noFill/>
          </a:ln>
        </p:spPr>
      </p:sp>
      <p:sp>
        <p:nvSpPr>
          <p:cNvPr id="5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590" name="PlaceHolder 3"/>
          <p:cNvSpPr>
            <a:spLocks noGrp="1"/>
          </p:cNvSpPr>
          <p:nvPr>
            <p:ph type="sldNum" idx="5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4CA91F8-69AF-4BD3-8876-AACF854B033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685800" y="1143000"/>
            <a:ext cx="5486040" cy="3085920"/>
          </a:xfrm>
          <a:prstGeom prst="rect">
            <a:avLst/>
          </a:prstGeom>
          <a:ln w="0">
            <a:noFill/>
          </a:ln>
        </p:spPr>
      </p:sp>
      <p:sp>
        <p:nvSpPr>
          <p:cNvPr id="5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593" name="PlaceHolder 3"/>
          <p:cNvSpPr>
            <a:spLocks noGrp="1"/>
          </p:cNvSpPr>
          <p:nvPr>
            <p:ph type="sldNum" idx="5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811FE0E-11C1-42A1-8E7B-3147C4660FA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685800" y="1143000"/>
            <a:ext cx="5486040" cy="3085920"/>
          </a:xfrm>
          <a:prstGeom prst="rect">
            <a:avLst/>
          </a:prstGeom>
          <a:ln w="0">
            <a:noFill/>
          </a:ln>
        </p:spPr>
      </p:sp>
      <p:sp>
        <p:nvSpPr>
          <p:cNvPr id="5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We ensure that the segments will be well-structured and that the integrity of the document is preserved.</a:t>
            </a:r>
            <a:endParaRPr b="0" lang="en-US" sz="2000" strike="noStrike" u="none">
              <a:solidFill>
                <a:srgbClr val="000000"/>
              </a:solidFill>
              <a:effectLst/>
              <a:uFillTx/>
              <a:latin typeface="Arial"/>
            </a:endParaRPr>
          </a:p>
        </p:txBody>
      </p:sp>
      <p:sp>
        <p:nvSpPr>
          <p:cNvPr id="596" name="PlaceHolder 3"/>
          <p:cNvSpPr>
            <a:spLocks noGrp="1"/>
          </p:cNvSpPr>
          <p:nvPr>
            <p:ph type="sldNum" idx="5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040185E-5E3B-4CE6-921A-80B20233AAA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685800" y="1143000"/>
            <a:ext cx="5486040" cy="3085920"/>
          </a:xfrm>
          <a:prstGeom prst="rect">
            <a:avLst/>
          </a:prstGeom>
          <a:ln w="0">
            <a:noFill/>
          </a:ln>
        </p:spPr>
      </p:sp>
      <p:sp>
        <p:nvSpPr>
          <p:cNvPr id="5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And by leveraging the model’s understanding, each chunk will also remain semantically coherent, improving the overall retrieval quality.</a:t>
            </a:r>
            <a:endParaRPr b="0" lang="en-US" sz="2000" strike="noStrike" u="none">
              <a:solidFill>
                <a:srgbClr val="000000"/>
              </a:solidFill>
              <a:effectLst/>
              <a:uFillTx/>
              <a:latin typeface="Arial"/>
            </a:endParaRPr>
          </a:p>
        </p:txBody>
      </p:sp>
      <p:sp>
        <p:nvSpPr>
          <p:cNvPr id="599" name="PlaceHolder 3"/>
          <p:cNvSpPr>
            <a:spLocks noGrp="1"/>
          </p:cNvSpPr>
          <p:nvPr>
            <p:ph type="sldNum" idx="6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A398429-E4D1-40E0-97E6-76A87C6F81F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685800" y="1143000"/>
            <a:ext cx="5486040" cy="3085920"/>
          </a:xfrm>
          <a:prstGeom prst="rect">
            <a:avLst/>
          </a:prstGeom>
          <a:ln w="0">
            <a:noFill/>
          </a:ln>
        </p:spPr>
      </p:sp>
      <p:sp>
        <p:nvSpPr>
          <p:cNvPr id="6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602" name="PlaceHolder 3"/>
          <p:cNvSpPr>
            <a:spLocks noGrp="1"/>
          </p:cNvSpPr>
          <p:nvPr>
            <p:ph type="sldNum" idx="6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9515D34-5239-4A84-98DB-C8904381C6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685800" y="1143000"/>
            <a:ext cx="5486040" cy="3085920"/>
          </a:xfrm>
          <a:prstGeom prst="rect">
            <a:avLst/>
          </a:prstGeom>
          <a:ln w="0">
            <a:noFill/>
          </a:ln>
        </p:spPr>
      </p:sp>
      <p:sp>
        <p:nvSpPr>
          <p:cNvPr id="6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605" name="PlaceHolder 3"/>
          <p:cNvSpPr>
            <a:spLocks noGrp="1"/>
          </p:cNvSpPr>
          <p:nvPr>
            <p:ph type="sldNum" idx="6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AA3F58E-F859-48A5-B023-0C9EA56C4CB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6040" cy="3085920"/>
          </a:xfrm>
          <a:prstGeom prst="rect">
            <a:avLst/>
          </a:prstGeom>
          <a:ln w="0">
            <a:noFill/>
          </a:ln>
        </p:spPr>
      </p:sp>
      <p:sp>
        <p:nvSpPr>
          <p:cNvPr id="52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27" name="PlaceHolder 3"/>
          <p:cNvSpPr>
            <a:spLocks noGrp="1"/>
          </p:cNvSpPr>
          <p:nvPr>
            <p:ph type="sldNum" idx="3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C8B4EB4-DE04-43DC-B272-E417F6AAE72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685800" y="1143000"/>
            <a:ext cx="5486040" cy="3085920"/>
          </a:xfrm>
          <a:prstGeom prst="rect">
            <a:avLst/>
          </a:prstGeom>
          <a:ln w="0">
            <a:noFill/>
          </a:ln>
        </p:spPr>
      </p:sp>
      <p:sp>
        <p:nvSpPr>
          <p:cNvPr id="6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So now let me introduce our method: </a:t>
            </a:r>
            <a:r>
              <a:rPr b="0" i="1" lang="en-US" sz="2000" strike="noStrike" u="none">
                <a:solidFill>
                  <a:srgbClr val="000000"/>
                </a:solidFill>
                <a:effectLst/>
                <a:uFillTx/>
                <a:latin typeface="Arial"/>
              </a:rPr>
              <a:t>LumberChunker</a:t>
            </a:r>
            <a:r>
              <a:rPr b="0" lang="en-US" sz="2000" strike="noStrike" u="none">
                <a:solidFill>
                  <a:srgbClr val="000000"/>
                </a:solidFill>
                <a:effectLst/>
                <a:uFillTx/>
                <a:latin typeface="Arial"/>
              </a:rPr>
              <a:t>. The key idea here is that it we use an LLM to determine the most optimal segmentation points within a document.</a:t>
            </a:r>
            <a:endParaRPr b="0" lang="en-US" sz="2000" strike="noStrike" u="none">
              <a:solidFill>
                <a:srgbClr val="000000"/>
              </a:solidFill>
              <a:effectLst/>
              <a:uFillTx/>
              <a:latin typeface="Arial"/>
            </a:endParaRPr>
          </a:p>
        </p:txBody>
      </p:sp>
      <p:sp>
        <p:nvSpPr>
          <p:cNvPr id="608" name="PlaceHolder 3"/>
          <p:cNvSpPr>
            <a:spLocks noGrp="1"/>
          </p:cNvSpPr>
          <p:nvPr>
            <p:ph type="sldNum" idx="6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09B8C66-7861-4C3F-92AE-6493C21C756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685800" y="1143000"/>
            <a:ext cx="5486040" cy="3085920"/>
          </a:xfrm>
          <a:prstGeom prst="rect">
            <a:avLst/>
          </a:prstGeom>
          <a:ln w="0">
            <a:noFill/>
          </a:ln>
        </p:spPr>
      </p:sp>
      <p:sp>
        <p:nvSpPr>
          <p:cNvPr id="6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also introduce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a new dataset built from 100 public domain books sourced from Project Gutenberg.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11" name="PlaceHolder 3"/>
          <p:cNvSpPr>
            <a:spLocks noGrp="1"/>
          </p:cNvSpPr>
          <p:nvPr>
            <p:ph type="sldNum" idx="6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D0A8C044-4B23-4AA0-854A-F4331559B41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685800" y="1143000"/>
            <a:ext cx="5486040" cy="3085920"/>
          </a:xfrm>
          <a:prstGeom prst="rect">
            <a:avLst/>
          </a:prstGeom>
          <a:ln w="0">
            <a:noFill/>
          </a:ln>
        </p:spPr>
      </p:sp>
      <p:sp>
        <p:nvSpPr>
          <p:cNvPr id="6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also introduce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a new dataset built from 100 public domain books sourced from Project Gutenberg.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14" name="PlaceHolder 3"/>
          <p:cNvSpPr>
            <a:spLocks noGrp="1"/>
          </p:cNvSpPr>
          <p:nvPr>
            <p:ph type="sldNum" idx="6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B897B16-FA3D-492E-9D1E-CDF2E52D149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685800" y="1143000"/>
            <a:ext cx="5486040" cy="3085920"/>
          </a:xfrm>
          <a:prstGeom prst="rect">
            <a:avLst/>
          </a:prstGeom>
          <a:ln w="0">
            <a:noFill/>
          </a:ln>
        </p:spPr>
      </p:sp>
      <p:sp>
        <p:nvSpPr>
          <p:cNvPr id="6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also introduce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a new dataset built from 100 public domain books sourced from Project Gutenberg.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17" name="PlaceHolder 3"/>
          <p:cNvSpPr>
            <a:spLocks noGrp="1"/>
          </p:cNvSpPr>
          <p:nvPr>
            <p:ph type="sldNum" idx="6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7FA9FAA-CEF2-46EC-8C36-8E411C18FB4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685800" y="1143000"/>
            <a:ext cx="5486040" cy="3085920"/>
          </a:xfrm>
          <a:prstGeom prst="rect">
            <a:avLst/>
          </a:prstGeom>
          <a:ln w="0">
            <a:noFill/>
          </a:ln>
        </p:spPr>
      </p:sp>
      <p:sp>
        <p:nvSpPr>
          <p:cNvPr id="6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also introduce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a new dataset built from 100 public domain books sourced from Project Gutenberg.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20" name="PlaceHolder 3"/>
          <p:cNvSpPr>
            <a:spLocks noGrp="1"/>
          </p:cNvSpPr>
          <p:nvPr>
            <p:ph type="sldNum" idx="6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87B1AA6-6E67-4491-87F4-CA19DC456F1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685800" y="1143000"/>
            <a:ext cx="5486040" cy="3085920"/>
          </a:xfrm>
          <a:prstGeom prst="rect">
            <a:avLst/>
          </a:prstGeom>
          <a:ln w="0">
            <a:noFill/>
          </a:ln>
        </p:spPr>
      </p:sp>
      <p:sp>
        <p:nvSpPr>
          <p:cNvPr id="6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also introduce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a new dataset built from 100 public domain books sourced from Project Gutenberg.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23" name="PlaceHolder 3"/>
          <p:cNvSpPr>
            <a:spLocks noGrp="1"/>
          </p:cNvSpPr>
          <p:nvPr>
            <p:ph type="sldNum" idx="6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0A454A5-ED23-4F4E-9C67-BB040A011B9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685800" y="1143000"/>
            <a:ext cx="5486040" cy="3085920"/>
          </a:xfrm>
          <a:prstGeom prst="rect">
            <a:avLst/>
          </a:prstGeom>
          <a:ln w="0">
            <a:noFill/>
          </a:ln>
        </p:spPr>
      </p:sp>
      <p:sp>
        <p:nvSpPr>
          <p:cNvPr id="6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Why not just use popular datasets that already collected information from project Gutenberg?</a:t>
            </a:r>
            <a:endParaRPr b="0" lang="en-US" sz="2000" strike="noStrike" u="none">
              <a:solidFill>
                <a:srgbClr val="000000"/>
              </a:solidFill>
              <a:effectLst/>
              <a:uFillTx/>
              <a:latin typeface="Arial"/>
            </a:endParaRPr>
          </a:p>
        </p:txBody>
      </p:sp>
      <p:sp>
        <p:nvSpPr>
          <p:cNvPr id="626" name="PlaceHolder 3"/>
          <p:cNvSpPr>
            <a:spLocks noGrp="1"/>
          </p:cNvSpPr>
          <p:nvPr>
            <p:ph type="sldNum" idx="6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8C47E88A-F72F-4F6E-86E0-B50B8EF0E7A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sldImg"/>
          </p:nvPr>
        </p:nvSpPr>
        <p:spPr>
          <a:xfrm>
            <a:off x="685800" y="1143000"/>
            <a:ext cx="5486040" cy="3085920"/>
          </a:xfrm>
          <a:prstGeom prst="rect">
            <a:avLst/>
          </a:prstGeom>
          <a:ln w="0">
            <a:noFill/>
          </a:ln>
        </p:spPr>
      </p:sp>
      <p:sp>
        <p:nvSpPr>
          <p:cNvPr id="6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 contains 3,000 QA pairs which are manually filtered from an initial set of 10,000 automatically generated ones.</a:t>
            </a:r>
            <a:endParaRPr b="0" lang="en-US" sz="2000" strike="noStrike" u="none">
              <a:solidFill>
                <a:srgbClr val="000000"/>
              </a:solidFill>
              <a:effectLst/>
              <a:uFillTx/>
              <a:latin typeface="Arial"/>
            </a:endParaRPr>
          </a:p>
        </p:txBody>
      </p:sp>
      <p:sp>
        <p:nvSpPr>
          <p:cNvPr id="629" name="PlaceHolder 3"/>
          <p:cNvSpPr>
            <a:spLocks noGrp="1"/>
          </p:cNvSpPr>
          <p:nvPr>
            <p:ph type="sldNum" idx="7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A883E3F-0106-4059-97F1-65FAA2956F1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685800" y="1143000"/>
            <a:ext cx="5486040" cy="3085920"/>
          </a:xfrm>
          <a:prstGeom prst="rect">
            <a:avLst/>
          </a:prstGeom>
          <a:ln w="0">
            <a:noFill/>
          </a:ln>
        </p:spPr>
      </p:sp>
      <p:sp>
        <p:nvSpPr>
          <p:cNvPr id="6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 contains 3,000 QA pairs which are manually filtered from an initial set of 10,000 automatically generated ones.</a:t>
            </a:r>
            <a:endParaRPr b="0" lang="en-US" sz="2000" strike="noStrike" u="none">
              <a:solidFill>
                <a:srgbClr val="000000"/>
              </a:solidFill>
              <a:effectLst/>
              <a:uFillTx/>
              <a:latin typeface="Arial"/>
            </a:endParaRPr>
          </a:p>
        </p:txBody>
      </p:sp>
      <p:sp>
        <p:nvSpPr>
          <p:cNvPr id="632" name="PlaceHolder 3"/>
          <p:cNvSpPr>
            <a:spLocks noGrp="1"/>
          </p:cNvSpPr>
          <p:nvPr>
            <p:ph type="sldNum" idx="7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B86A0FC-03E4-48A5-AF8D-A2A139DCF23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PlaceHolder 1"/>
          <p:cNvSpPr>
            <a:spLocks noGrp="1"/>
          </p:cNvSpPr>
          <p:nvPr>
            <p:ph type="sldImg"/>
          </p:nvPr>
        </p:nvSpPr>
        <p:spPr>
          <a:xfrm>
            <a:off x="685800" y="1143000"/>
            <a:ext cx="5486040" cy="3085920"/>
          </a:xfrm>
          <a:prstGeom prst="rect">
            <a:avLst/>
          </a:prstGeom>
          <a:ln w="0">
            <a:noFill/>
          </a:ln>
        </p:spPr>
      </p:sp>
      <p:sp>
        <p:nvSpPr>
          <p:cNvPr id="6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 contains 3,000 QA pairs which are manually filtered from an initial set of 10,000 automatically generated ones.</a:t>
            </a:r>
            <a:endParaRPr b="0" lang="en-US" sz="2000" strike="noStrike" u="none">
              <a:solidFill>
                <a:srgbClr val="000000"/>
              </a:solidFill>
              <a:effectLst/>
              <a:uFillTx/>
              <a:latin typeface="Arial"/>
            </a:endParaRPr>
          </a:p>
        </p:txBody>
      </p:sp>
      <p:sp>
        <p:nvSpPr>
          <p:cNvPr id="635" name="PlaceHolder 3"/>
          <p:cNvSpPr>
            <a:spLocks noGrp="1"/>
          </p:cNvSpPr>
          <p:nvPr>
            <p:ph type="sldNum" idx="7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A196925A-0C7A-447D-95DB-5CFD46BAFCD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6040" cy="3085920"/>
          </a:xfrm>
          <a:prstGeom prst="rect">
            <a:avLst/>
          </a:prstGeom>
          <a:ln w="0">
            <a:noFill/>
          </a:ln>
        </p:spPr>
      </p:sp>
      <p:sp>
        <p:nvSpPr>
          <p:cNvPr id="5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Hallucinations can be a big challenge when using large language models in an Closed-Book QA setting.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30"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3B1C2FB-9C66-4962-AC08-28050DED064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type="sldImg"/>
          </p:nvPr>
        </p:nvSpPr>
        <p:spPr>
          <a:xfrm>
            <a:off x="685800" y="1143000"/>
            <a:ext cx="5486040" cy="3085920"/>
          </a:xfrm>
          <a:prstGeom prst="rect">
            <a:avLst/>
          </a:prstGeom>
          <a:ln w="0">
            <a:noFill/>
          </a:ln>
        </p:spPr>
      </p:sp>
      <p:sp>
        <p:nvSpPr>
          <p:cNvPr id="6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 contains 3,000 QA pairs which are manually filtered from an initial set of 10,000 automatically generated ones.</a:t>
            </a:r>
            <a:endParaRPr b="0" lang="en-US" sz="2000" strike="noStrike" u="none">
              <a:solidFill>
                <a:srgbClr val="000000"/>
              </a:solidFill>
              <a:effectLst/>
              <a:uFillTx/>
              <a:latin typeface="Arial"/>
            </a:endParaRPr>
          </a:p>
        </p:txBody>
      </p:sp>
      <p:sp>
        <p:nvSpPr>
          <p:cNvPr id="638" name="PlaceHolder 3"/>
          <p:cNvSpPr>
            <a:spLocks noGrp="1"/>
          </p:cNvSpPr>
          <p:nvPr>
            <p:ph type="sldNum" idx="7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AEBD0EB-28F4-4743-9047-226C337FC41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sldImg"/>
          </p:nvPr>
        </p:nvSpPr>
        <p:spPr>
          <a:xfrm>
            <a:off x="685800" y="1143000"/>
            <a:ext cx="5486040" cy="3085920"/>
          </a:xfrm>
          <a:prstGeom prst="rect">
            <a:avLst/>
          </a:prstGeom>
          <a:ln w="0">
            <a:noFill/>
          </a:ln>
        </p:spPr>
      </p:sp>
      <p:sp>
        <p:nvSpPr>
          <p:cNvPr id="6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And even if the weird characters are not a problem for language models, our text ends up being more readable and free from such errors.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It contains 3,000 QA pairs which are manually filtered from an initial set of 10,000 automatically generated ones.</a:t>
            </a:r>
            <a:endParaRPr b="0" lang="en-US" sz="2000" strike="noStrike" u="none">
              <a:solidFill>
                <a:srgbClr val="000000"/>
              </a:solidFill>
              <a:effectLst/>
              <a:uFillTx/>
              <a:latin typeface="Arial"/>
            </a:endParaRPr>
          </a:p>
        </p:txBody>
      </p:sp>
      <p:sp>
        <p:nvSpPr>
          <p:cNvPr id="641" name="PlaceHolder 3"/>
          <p:cNvSpPr>
            <a:spLocks noGrp="1"/>
          </p:cNvSpPr>
          <p:nvPr>
            <p:ph type="sldNum" idx="7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4700241-DAB4-446C-9805-81BE8EB64D9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sldImg"/>
          </p:nvPr>
        </p:nvSpPr>
        <p:spPr>
          <a:xfrm>
            <a:off x="685800" y="1143000"/>
            <a:ext cx="5486040" cy="3085920"/>
          </a:xfrm>
          <a:prstGeom prst="rect">
            <a:avLst/>
          </a:prstGeom>
          <a:ln w="0">
            <a:noFill/>
          </a:ln>
        </p:spPr>
      </p:sp>
      <p:sp>
        <p:nvSpPr>
          <p:cNvPr id="6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We  </a:t>
            </a:r>
            <a:r>
              <a:rPr b="0" lang="en-US" sz="1200" strike="noStrike" u="none">
                <a:solidFill>
                  <a:srgbClr val="3a3a3a"/>
                </a:solidFill>
                <a:effectLst/>
                <a:uFillTx/>
                <a:latin typeface="Arial"/>
              </a:rPr>
              <a:t>don’t need to know for each method beforehand what is the chunk with the correct answer.</a:t>
            </a:r>
            <a:endParaRPr b="0" lang="en-US" sz="1200" strike="noStrike" u="none">
              <a:solidFill>
                <a:srgbClr val="000000"/>
              </a:solidFill>
              <a:effectLst/>
              <a:uFillTx/>
              <a:latin typeface="Arial"/>
            </a:endParaRPr>
          </a:p>
          <a:p>
            <a:pPr indent="0">
              <a:lnSpc>
                <a:spcPct val="100000"/>
              </a:lnSpc>
              <a:buNone/>
            </a:pPr>
            <a:r>
              <a:rPr b="0" lang="en-US" sz="1200" strike="noStrike" u="none">
                <a:solidFill>
                  <a:srgbClr val="3a3a3a"/>
                </a:solidFill>
                <a:effectLst/>
                <a:uFillTx/>
                <a:latin typeface="Arial"/>
              </a:rPr>
              <a:t>We just need to perform substring matching on the chunks and check for matching.</a:t>
            </a:r>
            <a:endParaRPr b="0" lang="en-US" sz="1200" strike="noStrike" u="none">
              <a:solidFill>
                <a:srgbClr val="000000"/>
              </a:solidFill>
              <a:effectLst/>
              <a:uFillTx/>
              <a:latin typeface="Arial"/>
            </a:endParaRPr>
          </a:p>
          <a:p>
            <a:pPr indent="0">
              <a:lnSpc>
                <a:spcPct val="100000"/>
              </a:lnSpc>
              <a:buNone/>
            </a:pPr>
            <a:endParaRPr b="0" lang="en-US" sz="1200" strike="noStrike" u="none">
              <a:solidFill>
                <a:srgbClr val="000000"/>
              </a:solidFill>
              <a:effectLst/>
              <a:uFillTx/>
              <a:latin typeface="Arial"/>
            </a:endParaRPr>
          </a:p>
        </p:txBody>
      </p:sp>
      <p:sp>
        <p:nvSpPr>
          <p:cNvPr id="644" name="PlaceHolder 3"/>
          <p:cNvSpPr>
            <a:spLocks noGrp="1"/>
          </p:cNvSpPr>
          <p:nvPr>
            <p:ph type="sldNum" idx="7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02D4AB4-6AEE-4B44-9DA1-C893FB081BD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sldImg"/>
          </p:nvPr>
        </p:nvSpPr>
        <p:spPr>
          <a:xfrm>
            <a:off x="685800" y="1143000"/>
            <a:ext cx="5486040" cy="3085920"/>
          </a:xfrm>
          <a:prstGeom prst="rect">
            <a:avLst/>
          </a:prstGeom>
          <a:ln w="0">
            <a:noFill/>
          </a:ln>
        </p:spPr>
      </p:sp>
      <p:sp>
        <p:nvSpPr>
          <p:cNvPr id="6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i="1" lang="en-US" sz="2000" strike="noStrike" u="none">
                <a:solidFill>
                  <a:srgbClr val="000000"/>
                </a:solidFill>
                <a:effectLst/>
                <a:uFillTx/>
                <a:latin typeface="Arial"/>
              </a:rPr>
              <a:t>Intuitively, one might</a:t>
            </a:r>
            <a:r>
              <a:rPr b="0" lang="en-US" sz="2000" strike="noStrike" u="none">
                <a:solidFill>
                  <a:srgbClr val="000000"/>
                </a:solidFill>
                <a:effectLst/>
                <a:uFillTx/>
                <a:latin typeface="Arial"/>
              </a:rPr>
              <a:t> </a:t>
            </a:r>
            <a:r>
              <a:rPr b="0" i="1" lang="en-US" sz="2000" strike="noStrike" u="none">
                <a:solidFill>
                  <a:srgbClr val="000000"/>
                </a:solidFill>
                <a:effectLst/>
                <a:uFillTx/>
                <a:latin typeface="Arial"/>
              </a:rPr>
              <a:t>hypothesize that increasing the prompt length reduces retrieval difficulty</a:t>
            </a:r>
            <a:endParaRPr b="0" lang="en-US" sz="2000" strike="noStrike" u="none">
              <a:solidFill>
                <a:srgbClr val="000000"/>
              </a:solidFill>
              <a:effectLst/>
              <a:uFillTx/>
              <a:latin typeface="Arial"/>
            </a:endParaRPr>
          </a:p>
          <a:p>
            <a:pPr indent="0">
              <a:lnSpc>
                <a:spcPct val="100000"/>
              </a:lnSpc>
              <a:buNone/>
            </a:pPr>
            <a:r>
              <a:rPr b="0" i="1" lang="en-US" sz="2000" strike="noStrike" u="none">
                <a:solidFill>
                  <a:srgbClr val="000000"/>
                </a:solidFill>
                <a:effectLst/>
                <a:uFillTx/>
                <a:latin typeface="Arial"/>
              </a:rPr>
              <a:t>Because larger chunks reduce the overall search space, thereby increasing the likelihood of retrieving the correct chunk.</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i="1" lang="en-US" sz="2000" strike="noStrike" u="none">
                <a:solidFill>
                  <a:srgbClr val="000000"/>
                </a:solidFill>
                <a:effectLst/>
                <a:uFillTx/>
                <a:latin typeface="Arial"/>
              </a:rPr>
              <a:t>To test this hypothesis, we analyze how LumberChunker’s DCG scores were influenced by different prompt lenghts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647" name="PlaceHolder 3"/>
          <p:cNvSpPr>
            <a:spLocks noGrp="1"/>
          </p:cNvSpPr>
          <p:nvPr>
            <p:ph type="sldNum" idx="7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7E841F3-6958-4477-AFAA-2F690A44E92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1"/>
          <p:cNvSpPr>
            <a:spLocks noGrp="1"/>
          </p:cNvSpPr>
          <p:nvPr>
            <p:ph type="sldImg"/>
          </p:nvPr>
        </p:nvSpPr>
        <p:spPr>
          <a:xfrm>
            <a:off x="685800" y="1143000"/>
            <a:ext cx="5486040" cy="3085920"/>
          </a:xfrm>
          <a:prstGeom prst="rect">
            <a:avLst/>
          </a:prstGeom>
          <a:ln w="0">
            <a:noFill/>
          </a:ln>
        </p:spPr>
      </p:sp>
      <p:sp>
        <p:nvSpPr>
          <p:cNvPr id="6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650" name="PlaceHolder 3"/>
          <p:cNvSpPr>
            <a:spLocks noGrp="1"/>
          </p:cNvSpPr>
          <p:nvPr>
            <p:ph type="sldNum" idx="7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0588843-95DC-4DF6-BE49-228784950A0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sldImg"/>
          </p:nvPr>
        </p:nvSpPr>
        <p:spPr>
          <a:xfrm>
            <a:off x="685800" y="1143000"/>
            <a:ext cx="5486040" cy="3085920"/>
          </a:xfrm>
          <a:prstGeom prst="rect">
            <a:avLst/>
          </a:prstGeom>
          <a:ln w="0">
            <a:noFill/>
          </a:ln>
        </p:spPr>
      </p:sp>
      <p:sp>
        <p:nvSpPr>
          <p:cNvPr id="6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We achieve the best recall across multiple baselines for different values of </a:t>
            </a:r>
            <a:r>
              <a:rPr b="0" i="1" lang="en-US" sz="2000" strike="noStrike" u="none">
                <a:solidFill>
                  <a:srgbClr val="000000"/>
                </a:solidFill>
                <a:effectLst/>
                <a:uFillTx/>
                <a:latin typeface="Arial"/>
              </a:rPr>
              <a:t>k retrieved </a:t>
            </a:r>
            <a:r>
              <a:rPr b="0" lang="en-US" sz="2000" strike="noStrike" u="none">
                <a:solidFill>
                  <a:srgbClr val="000000"/>
                </a:solidFill>
                <a:effectLst/>
                <a:uFillTx/>
                <a:latin typeface="Arial"/>
              </a:rPr>
              <a:t>documents.</a:t>
            </a:r>
            <a:endParaRPr b="0" lang="en-US" sz="2000" strike="noStrike" u="none">
              <a:solidFill>
                <a:srgbClr val="000000"/>
              </a:solidFill>
              <a:effectLst/>
              <a:uFillTx/>
              <a:latin typeface="Arial"/>
            </a:endParaRPr>
          </a:p>
        </p:txBody>
      </p:sp>
      <p:sp>
        <p:nvSpPr>
          <p:cNvPr id="653" name="PlaceHolder 3"/>
          <p:cNvSpPr>
            <a:spLocks noGrp="1"/>
          </p:cNvSpPr>
          <p:nvPr>
            <p:ph type="sldNum" idx="7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5EF49FE-3F5A-4650-B52F-E4142BF858D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PlaceHolder 1"/>
          <p:cNvSpPr>
            <a:spLocks noGrp="1"/>
          </p:cNvSpPr>
          <p:nvPr>
            <p:ph type="sldImg"/>
          </p:nvPr>
        </p:nvSpPr>
        <p:spPr>
          <a:xfrm>
            <a:off x="685800" y="1143000"/>
            <a:ext cx="5486040" cy="3085920"/>
          </a:xfrm>
          <a:prstGeom prst="rect">
            <a:avLst/>
          </a:prstGeom>
          <a:ln w="0">
            <a:noFill/>
          </a:ln>
        </p:spPr>
      </p:sp>
      <p:sp>
        <p:nvSpPr>
          <p:cNvPr id="65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Moreover, when we analyze the results from a DCG perspective, we see that our chunks are consistently ranked higher within the retrieved results. This strongly suggests that our segmentation method is quite effective.</a:t>
            </a:r>
            <a:endParaRPr b="0" lang="en-US" sz="2000" strike="noStrike" u="none">
              <a:solidFill>
                <a:srgbClr val="000000"/>
              </a:solidFill>
              <a:effectLst/>
              <a:uFillTx/>
              <a:latin typeface="Arial"/>
            </a:endParaRPr>
          </a:p>
        </p:txBody>
      </p:sp>
      <p:sp>
        <p:nvSpPr>
          <p:cNvPr id="656" name="PlaceHolder 3"/>
          <p:cNvSpPr>
            <a:spLocks noGrp="1"/>
          </p:cNvSpPr>
          <p:nvPr>
            <p:ph type="sldNum" idx="7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3DAE2F5-9F0C-4859-8875-663CEFB4C4C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sldImg"/>
          </p:nvPr>
        </p:nvSpPr>
        <p:spPr>
          <a:xfrm>
            <a:off x="685800" y="1143000"/>
            <a:ext cx="5486040" cy="3085920"/>
          </a:xfrm>
          <a:prstGeom prst="rect">
            <a:avLst/>
          </a:prstGeom>
          <a:ln w="0">
            <a:noFill/>
          </a:ln>
        </p:spPr>
      </p:sp>
      <p:sp>
        <p:nvSpPr>
          <p:cNvPr id="65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GB" sz="2000" strike="noStrike" u="none">
                <a:solidFill>
                  <a:srgbClr val="000000"/>
                </a:solidFill>
                <a:effectLst/>
                <a:uFillTx/>
                <a:latin typeface="Montserrat"/>
              </a:rPr>
              <a:t>What about the effect of LumberChunker on a QA task? Do its chunks enhance the generation quality? </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GB" sz="2000" strike="noStrike" u="none">
                <a:solidFill>
                  <a:srgbClr val="000000"/>
                </a:solidFill>
                <a:effectLst/>
                <a:uFillTx/>
                <a:latin typeface="Montserrat"/>
              </a:rPr>
              <a:t>Once again, the answer is yes!</a:t>
            </a:r>
            <a:endParaRPr b="0" lang="en-US" sz="20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Montserrat"/>
              </a:rPr>
              <a:t>First, we see that LumberChunker outperforms again Recursive Chunking, which confirms that better retrieval directly translates into improved performance on a QA task.</a:t>
            </a:r>
            <a:endParaRPr b="0" lang="en-US" sz="2000" strike="noStrike" u="none">
              <a:solidFill>
                <a:srgbClr val="000000"/>
              </a:solidFill>
              <a:effectLst/>
              <a:uFillTx/>
              <a:latin typeface="Arial"/>
            </a:endParaRPr>
          </a:p>
        </p:txBody>
      </p:sp>
      <p:sp>
        <p:nvSpPr>
          <p:cNvPr id="659" name="PlaceHolder 3"/>
          <p:cNvSpPr>
            <a:spLocks noGrp="1"/>
          </p:cNvSpPr>
          <p:nvPr>
            <p:ph type="sldNum" idx="8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F95F407-FD35-4A8D-BD09-B7DF70651FE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685800" y="1143000"/>
            <a:ext cx="5486040" cy="3085920"/>
          </a:xfrm>
          <a:prstGeom prst="rect">
            <a:avLst/>
          </a:prstGeom>
          <a:ln w="0">
            <a:noFill/>
          </a:ln>
        </p:spPr>
      </p:sp>
      <p:sp>
        <p:nvSpPr>
          <p:cNvPr id="66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On a second note, when we compare LumberChunker to the gold standard approach, which would be doing RAG with manual made chunks, we see that our method comes very close in terms of accuracy.</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But what’s even more important is that LumberChunker achieves this without any human intervention in the segmentation process, which significantly reduces the time required to perform the task.</a:t>
            </a:r>
            <a:endParaRPr b="0" lang="en-US" sz="2000" strike="noStrike" u="none">
              <a:solidFill>
                <a:srgbClr val="000000"/>
              </a:solidFill>
              <a:effectLst/>
              <a:uFillTx/>
              <a:latin typeface="Arial"/>
            </a:endParaRPr>
          </a:p>
        </p:txBody>
      </p:sp>
      <p:sp>
        <p:nvSpPr>
          <p:cNvPr id="662" name="PlaceHolder 3"/>
          <p:cNvSpPr>
            <a:spLocks noGrp="1"/>
          </p:cNvSpPr>
          <p:nvPr>
            <p:ph type="sldNum" idx="8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0A7DFF4D-DF6A-4753-9638-CCDBCAD87BF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sldImg"/>
          </p:nvPr>
        </p:nvSpPr>
        <p:spPr>
          <a:xfrm>
            <a:off x="685800" y="1143000"/>
            <a:ext cx="5486040" cy="3085920"/>
          </a:xfrm>
          <a:prstGeom prst="rect">
            <a:avLst/>
          </a:prstGeom>
          <a:ln w="0">
            <a:noFill/>
          </a:ln>
        </p:spPr>
      </p:sp>
      <p:sp>
        <p:nvSpPr>
          <p:cNvPr id="66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Interestingly, something that came up as a surprise is that the Open-Book method, despite being designed for large inputs, only achieves an accuracy of 37.76%. This suggests that models with long context capabilities </a:t>
            </a:r>
            <a:r>
              <a:rPr b="0" lang="en-US" sz="1200" strike="noStrike" u="none">
                <a:solidFill>
                  <a:srgbClr val="000000"/>
                </a:solidFill>
                <a:effectLst/>
                <a:uFillTx/>
                <a:latin typeface="Arial"/>
              </a:rPr>
              <a:t>may not be that good yet processing large inputs.</a:t>
            </a:r>
            <a:endParaRPr b="0" lang="en-US" sz="12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a:p>
            <a:pPr indent="0" defTabSz="914400">
              <a:lnSpc>
                <a:spcPct val="100000"/>
              </a:lnSpc>
              <a:buNone/>
              <a:tabLst>
                <a:tab algn="l" pos="0"/>
              </a:tabLst>
            </a:pPr>
            <a:r>
              <a:rPr b="0" lang="en-US" sz="2000" strike="noStrike" u="none">
                <a:solidFill>
                  <a:srgbClr val="000000"/>
                </a:solidFill>
                <a:effectLst/>
                <a:uFillTx/>
                <a:latin typeface="Arial"/>
              </a:rPr>
              <a:t>We see that all RAG methods outperform Open-Book, which highlights the current advantage of RAG approaches for QA tasks.</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p:txBody>
      </p:sp>
      <p:sp>
        <p:nvSpPr>
          <p:cNvPr id="665" name="PlaceHolder 3"/>
          <p:cNvSpPr>
            <a:spLocks noGrp="1"/>
          </p:cNvSpPr>
          <p:nvPr>
            <p:ph type="sldNum" idx="8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2856D52-4C0F-49AB-97F4-0E2B914914A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6040" cy="3085920"/>
          </a:xfrm>
          <a:prstGeom prst="rect">
            <a:avLst/>
          </a:prstGeom>
          <a:ln w="0">
            <a:noFill/>
          </a:ln>
        </p:spPr>
      </p:sp>
      <p:sp>
        <p:nvSpPr>
          <p:cNvPr id="53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Hallucinations can be a big challenge when using large language models in an Open-Book QA setting.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33"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80A7C7B-C202-462B-9DDC-7BC66A9F93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685800" y="1143000"/>
            <a:ext cx="5486040" cy="3085920"/>
          </a:xfrm>
          <a:prstGeom prst="rect">
            <a:avLst/>
          </a:prstGeom>
          <a:ln w="0">
            <a:noFill/>
          </a:ln>
        </p:spPr>
      </p:sp>
      <p:sp>
        <p:nvSpPr>
          <p:cNvPr id="66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However, it is possible to run offline requests unlike LumberChunker.</a:t>
            </a:r>
            <a:endParaRPr b="0" lang="en-US" sz="2000" strike="noStrike" u="none">
              <a:solidFill>
                <a:srgbClr val="000000"/>
              </a:solidFill>
              <a:effectLst/>
              <a:uFillTx/>
              <a:latin typeface="Arial"/>
            </a:endParaRPr>
          </a:p>
        </p:txBody>
      </p:sp>
      <p:sp>
        <p:nvSpPr>
          <p:cNvPr id="668" name="PlaceHolder 3"/>
          <p:cNvSpPr>
            <a:spLocks noGrp="1"/>
          </p:cNvSpPr>
          <p:nvPr>
            <p:ph type="sldNum" idx="8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8C2838F-06FE-416A-8108-757BDB075D2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sldImg"/>
          </p:nvPr>
        </p:nvSpPr>
        <p:spPr>
          <a:xfrm>
            <a:off x="685800" y="1143000"/>
            <a:ext cx="5486040" cy="3085920"/>
          </a:xfrm>
          <a:prstGeom prst="rect">
            <a:avLst/>
          </a:prstGeom>
          <a:ln w="0">
            <a:noFill/>
          </a:ln>
        </p:spPr>
      </p:sp>
      <p:sp>
        <p:nvSpPr>
          <p:cNvPr id="6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000" strike="noStrike" u="none">
                <a:solidFill>
                  <a:srgbClr val="000000"/>
                </a:solidFill>
                <a:effectLst/>
                <a:uFillTx/>
                <a:latin typeface="Arial"/>
              </a:rPr>
              <a:t>However, it is possible to run offline requests unlike LumberChunker.</a:t>
            </a:r>
            <a:endParaRPr b="0" lang="en-US" sz="2000" strike="noStrike" u="none">
              <a:solidFill>
                <a:srgbClr val="000000"/>
              </a:solidFill>
              <a:effectLst/>
              <a:uFillTx/>
              <a:latin typeface="Arial"/>
            </a:endParaRPr>
          </a:p>
        </p:txBody>
      </p:sp>
      <p:sp>
        <p:nvSpPr>
          <p:cNvPr id="671" name="PlaceHolder 3"/>
          <p:cNvSpPr>
            <a:spLocks noGrp="1"/>
          </p:cNvSpPr>
          <p:nvPr>
            <p:ph type="sldNum" idx="8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1814E30-8769-4188-B6EC-918E411366A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sldImg"/>
          </p:nvPr>
        </p:nvSpPr>
        <p:spPr>
          <a:xfrm>
            <a:off x="685800" y="1143000"/>
            <a:ext cx="5486040" cy="3085920"/>
          </a:xfrm>
          <a:prstGeom prst="rect">
            <a:avLst/>
          </a:prstGeom>
          <a:ln w="0">
            <a:noFill/>
          </a:ln>
        </p:spPr>
      </p:sp>
      <p:sp>
        <p:nvSpPr>
          <p:cNvPr id="6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In conclusion, LumberChunker does seem to enhance retrieval performance, particularly when dealing with narrative texts. </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We would like to highlight that </a:t>
            </a:r>
            <a:r>
              <a:rPr b="0" i="1" lang="en-US" sz="2000" strike="noStrike" u="none">
                <a:solidFill>
                  <a:srgbClr val="000000"/>
                </a:solidFill>
                <a:effectLst/>
                <a:uFillTx/>
                <a:latin typeface="Arial"/>
              </a:rPr>
              <a:t>GutenQA</a:t>
            </a:r>
            <a:r>
              <a:rPr b="0" lang="en-US" sz="2000" strike="noStrike" u="none">
                <a:solidFill>
                  <a:srgbClr val="000000"/>
                </a:solidFill>
                <a:effectLst/>
                <a:uFillTx/>
                <a:latin typeface="Arial"/>
              </a:rPr>
              <a:t> is a versatile dataset, as it can be used not just to evaluate text segmentation approaches, but also for assessing retrieval and QA models.</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Finally, we hope to have demonstrates the significant impact that proper text segmentation can have on the effectiveness of QA systems, highlighting how critical this process is for enhancing overall performance.</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1200" strike="noStrike" u="none">
              <a:solidFill>
                <a:srgbClr val="000000"/>
              </a:solidFill>
              <a:effectLst/>
              <a:uFillTx/>
              <a:latin typeface="Arial"/>
            </a:endParaRPr>
          </a:p>
        </p:txBody>
      </p:sp>
      <p:sp>
        <p:nvSpPr>
          <p:cNvPr id="674" name="PlaceHolder 3"/>
          <p:cNvSpPr>
            <a:spLocks noGrp="1"/>
          </p:cNvSpPr>
          <p:nvPr>
            <p:ph type="sldNum" idx="8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5395ECC2-2790-4856-816A-2C20B8EE54E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685800" y="1143000"/>
            <a:ext cx="5486040" cy="3085920"/>
          </a:xfrm>
          <a:prstGeom prst="rect">
            <a:avLst/>
          </a:prstGeom>
          <a:ln w="0">
            <a:noFill/>
          </a:ln>
        </p:spPr>
      </p:sp>
      <p:sp>
        <p:nvSpPr>
          <p:cNvPr id="6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1200" strike="noStrike" u="none">
                <a:solidFill>
                  <a:srgbClr val="000000"/>
                </a:solidFill>
                <a:effectLst/>
                <a:uFillTx/>
                <a:latin typeface="Arial"/>
              </a:rPr>
              <a:t>Thank you for your attention!</a:t>
            </a:r>
            <a:endParaRPr b="0" lang="en-US" sz="1200" strike="noStrike" u="none">
              <a:solidFill>
                <a:srgbClr val="000000"/>
              </a:solidFill>
              <a:effectLst/>
              <a:uFillTx/>
              <a:latin typeface="Arial"/>
            </a:endParaRPr>
          </a:p>
          <a:p>
            <a:pPr indent="0" defTabSz="914400">
              <a:lnSpc>
                <a:spcPct val="100000"/>
              </a:lnSpc>
              <a:buNone/>
              <a:tabLst>
                <a:tab algn="l" pos="0"/>
              </a:tabLst>
            </a:pPr>
            <a:r>
              <a:rPr b="0" lang="en-US" sz="1200" strike="noStrike" u="none">
                <a:solidFill>
                  <a:srgbClr val="000000"/>
                </a:solidFill>
                <a:effectLst/>
                <a:uFillTx/>
                <a:latin typeface="Arial"/>
              </a:rPr>
              <a:t>If you have any questions, feel free to reach out!</a:t>
            </a:r>
            <a:endParaRPr b="0" lang="en-US" sz="1200" strike="noStrike" u="none">
              <a:solidFill>
                <a:srgbClr val="000000"/>
              </a:solidFill>
              <a:effectLst/>
              <a:uFillTx/>
              <a:latin typeface="Arial"/>
            </a:endParaRPr>
          </a:p>
        </p:txBody>
      </p:sp>
      <p:sp>
        <p:nvSpPr>
          <p:cNvPr id="677" name="PlaceHolder 3"/>
          <p:cNvSpPr>
            <a:spLocks noGrp="1"/>
          </p:cNvSpPr>
          <p:nvPr>
            <p:ph type="sldNum" idx="8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748360E-94B7-4D64-AC4E-F7DBAC5E67D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sldImg"/>
          </p:nvPr>
        </p:nvSpPr>
        <p:spPr>
          <a:xfrm>
            <a:off x="685800" y="1143000"/>
            <a:ext cx="5486040" cy="3085920"/>
          </a:xfrm>
          <a:prstGeom prst="rect">
            <a:avLst/>
          </a:prstGeom>
          <a:ln w="0">
            <a:noFill/>
          </a:ln>
        </p:spPr>
      </p:sp>
      <p:sp>
        <p:nvSpPr>
          <p:cNvPr id="6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80" name="PlaceHolder 3"/>
          <p:cNvSpPr>
            <a:spLocks noGrp="1"/>
          </p:cNvSpPr>
          <p:nvPr>
            <p:ph type="sldNum" idx="8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CD2D876C-233C-41A7-9CF6-6369759F7E2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685800" y="1143000"/>
            <a:ext cx="5486040" cy="3085920"/>
          </a:xfrm>
          <a:prstGeom prst="rect">
            <a:avLst/>
          </a:prstGeom>
          <a:ln w="0">
            <a:noFill/>
          </a:ln>
        </p:spPr>
      </p:sp>
      <p:sp>
        <p:nvSpPr>
          <p:cNvPr id="6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83" name="PlaceHolder 3"/>
          <p:cNvSpPr>
            <a:spLocks noGrp="1"/>
          </p:cNvSpPr>
          <p:nvPr>
            <p:ph type="sldNum" idx="8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56309C1-7215-4C8B-846F-D41CF5B552A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sldImg"/>
          </p:nvPr>
        </p:nvSpPr>
        <p:spPr>
          <a:xfrm>
            <a:off x="685800" y="1143000"/>
            <a:ext cx="5486040" cy="3085920"/>
          </a:xfrm>
          <a:prstGeom prst="rect">
            <a:avLst/>
          </a:prstGeom>
          <a:ln w="0">
            <a:noFill/>
          </a:ln>
        </p:spPr>
      </p:sp>
      <p:sp>
        <p:nvSpPr>
          <p:cNvPr id="6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86" name="PlaceHolder 3"/>
          <p:cNvSpPr>
            <a:spLocks noGrp="1"/>
          </p:cNvSpPr>
          <p:nvPr>
            <p:ph type="sldNum" idx="8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3339632-FDB3-4CF9-A85E-F2DE9D0CDFD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685800" y="1143000"/>
            <a:ext cx="5486040" cy="3085920"/>
          </a:xfrm>
          <a:prstGeom prst="rect">
            <a:avLst/>
          </a:prstGeom>
          <a:ln w="0">
            <a:noFill/>
          </a:ln>
        </p:spPr>
      </p:sp>
      <p:sp>
        <p:nvSpPr>
          <p:cNvPr id="6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89" name="PlaceHolder 3"/>
          <p:cNvSpPr>
            <a:spLocks noGrp="1"/>
          </p:cNvSpPr>
          <p:nvPr>
            <p:ph type="sldNum" idx="9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08E5254-0D87-43E5-8C36-6D0C2EAA2EA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sldImg"/>
          </p:nvPr>
        </p:nvSpPr>
        <p:spPr>
          <a:xfrm>
            <a:off x="685800" y="1143000"/>
            <a:ext cx="5486040" cy="3085920"/>
          </a:xfrm>
          <a:prstGeom prst="rect">
            <a:avLst/>
          </a:prstGeom>
          <a:ln w="0">
            <a:noFill/>
          </a:ln>
        </p:spPr>
      </p:sp>
      <p:sp>
        <p:nvSpPr>
          <p:cNvPr id="6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92" name="PlaceHolder 3"/>
          <p:cNvSpPr>
            <a:spLocks noGrp="1"/>
          </p:cNvSpPr>
          <p:nvPr>
            <p:ph type="sldNum" idx="9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3F8243DF-C8AC-40D9-BBBF-FFF1B5BD0B1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685800" y="1143000"/>
            <a:ext cx="5486040" cy="3085920"/>
          </a:xfrm>
          <a:prstGeom prst="rect">
            <a:avLst/>
          </a:prstGeom>
          <a:ln w="0">
            <a:noFill/>
          </a:ln>
        </p:spPr>
      </p:sp>
      <p:sp>
        <p:nvSpPr>
          <p:cNvPr id="6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695" name="PlaceHolder 3"/>
          <p:cNvSpPr>
            <a:spLocks noGrp="1"/>
          </p:cNvSpPr>
          <p:nvPr>
            <p:ph type="sldNum" idx="9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F9BBF5CD-75E4-4AC4-9ED7-C62221C5BB5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6040" cy="3085920"/>
          </a:xfrm>
          <a:prstGeom prst="rect">
            <a:avLst/>
          </a:prstGeom>
          <a:ln w="0">
            <a:noFill/>
          </a:ln>
        </p:spPr>
      </p:sp>
      <p:sp>
        <p:nvSpPr>
          <p:cNvPr id="5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Hallucinations can be a big challenge when using large language models in an Open-Book QA setting.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36"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63710039-B836-4668-BCD3-622A4348EBA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sldImg"/>
          </p:nvPr>
        </p:nvSpPr>
        <p:spPr>
          <a:xfrm>
            <a:off x="685800" y="1143000"/>
            <a:ext cx="5486040" cy="3085920"/>
          </a:xfrm>
          <a:prstGeom prst="rect">
            <a:avLst/>
          </a:prstGeom>
          <a:ln w="0">
            <a:noFill/>
          </a:ln>
        </p:spPr>
      </p:sp>
      <p:sp>
        <p:nvSpPr>
          <p:cNvPr id="6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Probably not!! right?? We can clearly see that most of the paragraphs are related and therefore, they should be grouped together.</a:t>
            </a:r>
            <a:endParaRPr b="0" lang="en-US" sz="2000" strike="noStrike" u="none">
              <a:solidFill>
                <a:srgbClr val="000000"/>
              </a:solidFill>
              <a:effectLst/>
              <a:uFillTx/>
              <a:latin typeface="Arial"/>
            </a:endParaRPr>
          </a:p>
          <a:p>
            <a:pPr indent="0">
              <a:lnSpc>
                <a:spcPct val="100000"/>
              </a:lnSpc>
              <a:buNone/>
              <a:tabLst>
                <a:tab algn="l" pos="0"/>
              </a:tabLst>
            </a:pPr>
            <a:r>
              <a:rPr b="0" lang="en-GB" sz="2000" strike="noStrike" u="none">
                <a:solidFill>
                  <a:srgbClr val="000000"/>
                </a:solidFill>
                <a:effectLst/>
                <a:uFillTx/>
                <a:latin typeface="Montserrat"/>
              </a:rPr>
              <a:t>This is the problem with classical approaches: they </a:t>
            </a:r>
            <a:r>
              <a:rPr b="0" lang="en-US" sz="2000" strike="noStrike" u="none">
                <a:solidFill>
                  <a:srgbClr val="000000"/>
                </a:solidFill>
                <a:effectLst/>
                <a:uFillTx/>
                <a:latin typeface="Montserrat"/>
              </a:rPr>
              <a:t>give such emphasis on keeping a good document structure that chunks can end up being quite random in terms of their content.</a:t>
            </a:r>
            <a:endParaRPr b="0" lang="en-US" sz="2000" strike="noStrike" u="none">
              <a:solidFill>
                <a:srgbClr val="000000"/>
              </a:solidFill>
              <a:effectLst/>
              <a:uFillTx/>
              <a:latin typeface="Arial"/>
            </a:endParaRPr>
          </a:p>
        </p:txBody>
      </p:sp>
      <p:sp>
        <p:nvSpPr>
          <p:cNvPr id="698" name="PlaceHolder 3"/>
          <p:cNvSpPr>
            <a:spLocks noGrp="1"/>
          </p:cNvSpPr>
          <p:nvPr>
            <p:ph type="sldNum" idx="9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8996A9E-8A94-4EC3-B0AE-C3E1B4D4008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685800" y="1143000"/>
            <a:ext cx="5486040" cy="3085920"/>
          </a:xfrm>
          <a:prstGeom prst="rect">
            <a:avLst/>
          </a:prstGeom>
          <a:ln w="0">
            <a:noFill/>
          </a:ln>
        </p:spPr>
      </p:sp>
      <p:sp>
        <p:nvSpPr>
          <p:cNvPr id="7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701" name="PlaceHolder 3"/>
          <p:cNvSpPr>
            <a:spLocks noGrp="1"/>
          </p:cNvSpPr>
          <p:nvPr>
            <p:ph type="sldNum" idx="9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6D0BB94-23AE-472D-BE19-03D3EA2C177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6040" cy="3085920"/>
          </a:xfrm>
          <a:prstGeom prst="rect">
            <a:avLst/>
          </a:prstGeom>
          <a:ln w="0">
            <a:noFill/>
          </a:ln>
        </p:spPr>
      </p:sp>
      <p:sp>
        <p:nvSpPr>
          <p:cNvPr id="7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704" name="PlaceHolder 3"/>
          <p:cNvSpPr>
            <a:spLocks noGrp="1"/>
          </p:cNvSpPr>
          <p:nvPr>
            <p:ph type="sldNum" idx="9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7C312AB4-1439-4271-8119-3E1E77BACCD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6040" cy="3085920"/>
          </a:xfrm>
          <a:prstGeom prst="rect">
            <a:avLst/>
          </a:prstGeom>
          <a:ln w="0">
            <a:noFill/>
          </a:ln>
        </p:spPr>
      </p:sp>
      <p:sp>
        <p:nvSpPr>
          <p:cNvPr id="7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tabLst>
                <a:tab algn="l" pos="0"/>
              </a:tabLst>
            </a:pPr>
            <a:r>
              <a:rPr b="0" lang="en-GB" sz="2000" strike="noStrike" u="none">
                <a:solidFill>
                  <a:srgbClr val="000000"/>
                </a:solidFill>
                <a:effectLst/>
                <a:uFillTx/>
                <a:latin typeface="Montserrat"/>
              </a:rPr>
              <a:t>Like this? Chunking every 4 paragraphs?</a:t>
            </a:r>
            <a:endParaRPr b="0" lang="en-US" sz="2000" strike="noStrike" u="none">
              <a:solidFill>
                <a:srgbClr val="000000"/>
              </a:solidFill>
              <a:effectLst/>
              <a:uFillTx/>
              <a:latin typeface="Arial"/>
            </a:endParaRPr>
          </a:p>
        </p:txBody>
      </p:sp>
      <p:sp>
        <p:nvSpPr>
          <p:cNvPr id="707" name="PlaceHolder 3"/>
          <p:cNvSpPr>
            <a:spLocks noGrp="1"/>
          </p:cNvSpPr>
          <p:nvPr>
            <p:ph type="sldNum" idx="9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B939D083-FF51-4E63-81DC-5AC7A794F67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6040" cy="3085920"/>
          </a:xfrm>
          <a:prstGeom prst="rect">
            <a:avLst/>
          </a:prstGeom>
          <a:ln w="0">
            <a:noFill/>
          </a:ln>
        </p:spPr>
      </p:sp>
      <p:sp>
        <p:nvSpPr>
          <p:cNvPr id="5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Hallucinations can be a big challenge when using large language models in an Open-Book QA setting.</a:t>
            </a:r>
            <a:endParaRPr b="0" lang="en-US" sz="2000" strike="noStrike" u="none">
              <a:solidFill>
                <a:srgbClr val="000000"/>
              </a:solidFill>
              <a:effectLst/>
              <a:uFillTx/>
              <a:latin typeface="Arial"/>
            </a:endParaRPr>
          </a:p>
          <a:p>
            <a:pPr indent="0">
              <a:lnSpc>
                <a:spcPct val="100000"/>
              </a:lnSpc>
              <a:buNone/>
            </a:pPr>
            <a:endParaRPr b="0" lang="en-US" sz="2000" strike="noStrike" u="none">
              <a:solidFill>
                <a:srgbClr val="000000"/>
              </a:solidFill>
              <a:effectLst/>
              <a:uFillTx/>
              <a:latin typeface="Arial"/>
            </a:endParaRPr>
          </a:p>
        </p:txBody>
      </p:sp>
      <p:sp>
        <p:nvSpPr>
          <p:cNvPr id="539"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43C6D6E5-E969-45D3-8044-5047D5DE3BA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6040" cy="3085920"/>
          </a:xfrm>
          <a:prstGeom prst="rect">
            <a:avLst/>
          </a:prstGeom>
          <a:ln w="0">
            <a:noFill/>
          </a:ln>
        </p:spPr>
      </p:sp>
      <p:sp>
        <p:nvSpPr>
          <p:cNvPr id="5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That's where Retrieval-Augmented Generation, or RAG, comes in. By retrieving and incorporating relevant documents, RAG helps ensure that the answers are more grounded in context, reducing the likelihood of hallucinations.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542"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E72E9211-9C1C-4B68-91CB-2640943181A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6040" cy="3085920"/>
          </a:xfrm>
          <a:prstGeom prst="rect">
            <a:avLst/>
          </a:prstGeom>
          <a:ln w="0">
            <a:noFill/>
          </a:ln>
        </p:spPr>
      </p:sp>
      <p:sp>
        <p:nvSpPr>
          <p:cNvPr id="5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However, there’s one key aspect that’s often overlooked—the way these relevant documents are segmented.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545"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trike="noStrike" u="none">
                <a:solidFill>
                  <a:srgbClr val="000000"/>
                </a:solidFill>
                <a:effectLst/>
                <a:uFillTx/>
                <a:latin typeface="Times New Roman"/>
              </a:defRPr>
            </a:lvl1pPr>
          </a:lstStyle>
          <a:p>
            <a:pPr indent="0" algn="r">
              <a:lnSpc>
                <a:spcPct val="100000"/>
              </a:lnSpc>
              <a:buNone/>
            </a:pPr>
            <a:fld id="{9212A89E-03CE-46E8-9DC6-14E28909761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80566" t="0" r="0" b="63065"/>
          <a:stretch/>
        </p:blipFill>
        <p:spPr>
          <a:xfrm rot="10800000">
            <a:off x="360" y="4465080"/>
            <a:ext cx="2285640" cy="2390040"/>
          </a:xfrm>
          <a:prstGeom prst="rect">
            <a:avLst/>
          </a:prstGeom>
          <a:noFill/>
          <a:ln w="0">
            <a:noFill/>
          </a:ln>
        </p:spPr>
      </p:pic>
      <p:sp>
        <p:nvSpPr>
          <p:cNvPr id="1" name="PlaceHolder 1"/>
          <p:cNvSpPr>
            <a:spLocks noGrp="1"/>
          </p:cNvSpPr>
          <p:nvPr>
            <p:ph type="title"/>
          </p:nvPr>
        </p:nvSpPr>
        <p:spPr>
          <a:xfrm>
            <a:off x="605160" y="1122480"/>
            <a:ext cx="10981440" cy="2387160"/>
          </a:xfrm>
          <a:prstGeom prst="rect">
            <a:avLst/>
          </a:prstGeom>
          <a:noFill/>
          <a:ln w="0">
            <a:noFill/>
          </a:ln>
        </p:spPr>
        <p:txBody>
          <a:bodyPr lIns="91440" rIns="91440" tIns="45720" bIns="45720" anchor="b">
            <a:normAutofit/>
          </a:bodyPr>
          <a:p>
            <a:pPr indent="0" algn="ctr" defTabSz="914400">
              <a:lnSpc>
                <a:spcPct val="90000"/>
              </a:lnSpc>
              <a:buNone/>
            </a:pPr>
            <a:r>
              <a:rPr b="0" lang="en-US" sz="4000" strike="noStrike" u="none">
                <a:solidFill>
                  <a:schemeClr val="dk1"/>
                </a:solidFill>
                <a:effectLst/>
                <a:uFillTx/>
                <a:latin typeface="Aptos"/>
                <a:ea typeface="Verdana"/>
              </a:rPr>
              <a:t>Click to edit Master title style</a:t>
            </a:r>
            <a:endParaRPr b="0" lang="en-US" sz="4000" strike="noStrike" u="none">
              <a:solidFill>
                <a:schemeClr val="dk1"/>
              </a:solidFill>
              <a:effectLst/>
              <a:uFillTx/>
              <a:latin typeface="Aptos"/>
            </a:endParaRPr>
          </a:p>
        </p:txBody>
      </p:sp>
      <p:pic>
        <p:nvPicPr>
          <p:cNvPr id="2" name="Google Shape;9;p2" descr=""/>
          <p:cNvPicPr/>
          <p:nvPr/>
        </p:nvPicPr>
        <p:blipFill>
          <a:blip r:embed="rId3"/>
          <a:srcRect l="90513" t="76917" r="0" b="0"/>
          <a:stretch/>
        </p:blipFill>
        <p:spPr>
          <a:xfrm>
            <a:off x="11036880" y="5276160"/>
            <a:ext cx="1154880" cy="1582200"/>
          </a:xfrm>
          <a:prstGeom prst="rect">
            <a:avLst/>
          </a:prstGeom>
          <a:noFill/>
          <a:ln w="0">
            <a:noFill/>
          </a:ln>
        </p:spPr>
      </p:pic>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8_Title and Content">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57"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grpSp>
        <p:nvGrpSpPr>
          <p:cNvPr id="58" name="Group 6"/>
          <p:cNvGrpSpPr/>
          <p:nvPr/>
        </p:nvGrpSpPr>
        <p:grpSpPr>
          <a:xfrm>
            <a:off x="11632320" y="6359040"/>
            <a:ext cx="564120" cy="388800"/>
            <a:chOff x="11632320" y="6359040"/>
            <a:chExt cx="564120" cy="388800"/>
          </a:xfrm>
        </p:grpSpPr>
        <p:sp>
          <p:nvSpPr>
            <p:cNvPr id="59" name="Rectangle: Rounded Corners 7"/>
            <p:cNvSpPr/>
            <p:nvPr/>
          </p:nvSpPr>
          <p:spPr>
            <a:xfrm rot="10800000">
              <a:off x="11632320" y="6359040"/>
              <a:ext cx="564120" cy="388800"/>
            </a:xfrm>
            <a:prstGeom prst="roundRect">
              <a:avLst>
                <a:gd name="adj" fmla="val 50000"/>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60" name="Rectangle: Single Corner Rounded 8"/>
            <p:cNvSpPr/>
            <p:nvPr/>
          </p:nvSpPr>
          <p:spPr>
            <a:xfrm flipH="1">
              <a:off x="11926800" y="6359040"/>
              <a:ext cx="269280" cy="388800"/>
            </a:xfrm>
            <a:prstGeom prst="round1Rect">
              <a:avLst>
                <a:gd name="adj" fmla="val 16667"/>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61" name="PlaceHolder 3"/>
          <p:cNvSpPr>
            <a:spLocks noGrp="1"/>
          </p:cNvSpPr>
          <p:nvPr>
            <p:ph type="sldNum" idx="27"/>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0BDCDA9C-D9A5-4607-B121-0BEC3B50DD65}"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62"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pic>
        <p:nvPicPr>
          <p:cNvPr id="63" name="Google Shape;156;p30" descr=""/>
          <p:cNvPicPr/>
          <p:nvPr/>
        </p:nvPicPr>
        <p:blipFill>
          <a:blip r:embed="rId2"/>
          <a:srcRect l="0" t="0" r="55278" b="0"/>
          <a:stretch/>
        </p:blipFill>
        <p:spPr>
          <a:xfrm>
            <a:off x="0" y="0"/>
            <a:ext cx="5451480" cy="6857640"/>
          </a:xfrm>
          <a:prstGeom prst="rect">
            <a:avLst/>
          </a:prstGeom>
          <a:noFill/>
          <a:ln w="0">
            <a:noFill/>
          </a:ln>
        </p:spPr>
      </p:pic>
      <p:pic>
        <p:nvPicPr>
          <p:cNvPr id="64" name="Google Shape;156;p30" descr=""/>
          <p:cNvPicPr/>
          <p:nvPr/>
        </p:nvPicPr>
        <p:blipFill>
          <a:blip r:embed="rId3"/>
          <a:srcRect l="48228" t="0" r="0" b="0"/>
          <a:stretch/>
        </p:blipFill>
        <p:spPr>
          <a:xfrm>
            <a:off x="5879880" y="0"/>
            <a:ext cx="6311880" cy="6857640"/>
          </a:xfrm>
          <a:prstGeom prst="rect">
            <a:avLst/>
          </a:prstGeom>
          <a:noFill/>
          <a:ln w="0">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9_Title and Content">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66" name="PlaceHolder 2"/>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grpSp>
        <p:nvGrpSpPr>
          <p:cNvPr id="67" name="Group 6"/>
          <p:cNvGrpSpPr/>
          <p:nvPr/>
        </p:nvGrpSpPr>
        <p:grpSpPr>
          <a:xfrm>
            <a:off x="11632320" y="6359040"/>
            <a:ext cx="564120" cy="388800"/>
            <a:chOff x="11632320" y="6359040"/>
            <a:chExt cx="564120" cy="388800"/>
          </a:xfrm>
        </p:grpSpPr>
        <p:sp>
          <p:nvSpPr>
            <p:cNvPr id="68" name="Rectangle: Rounded Corners 7"/>
            <p:cNvSpPr/>
            <p:nvPr/>
          </p:nvSpPr>
          <p:spPr>
            <a:xfrm rot="10800000">
              <a:off x="11632320" y="6359040"/>
              <a:ext cx="564120" cy="388800"/>
            </a:xfrm>
            <a:prstGeom prst="roundRect">
              <a:avLst>
                <a:gd name="adj" fmla="val 50000"/>
              </a:avLst>
            </a:prstGeom>
            <a:solidFill>
              <a:srgbClr val="2c576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69" name="Rectangle: Single Corner Rounded 8"/>
            <p:cNvSpPr/>
            <p:nvPr/>
          </p:nvSpPr>
          <p:spPr>
            <a:xfrm flipH="1">
              <a:off x="11926800" y="6359040"/>
              <a:ext cx="269280" cy="388800"/>
            </a:xfrm>
            <a:prstGeom prst="round1Rect">
              <a:avLst>
                <a:gd name="adj" fmla="val 16667"/>
              </a:avLst>
            </a:prstGeom>
            <a:solidFill>
              <a:srgbClr val="2c576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70" name="PlaceHolder 3"/>
          <p:cNvSpPr>
            <a:spLocks noGrp="1"/>
          </p:cNvSpPr>
          <p:nvPr>
            <p:ph type="sldNum" idx="30"/>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354B64C3-40C6-4ECF-A945-86000E6B8A00}"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71"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pic>
        <p:nvPicPr>
          <p:cNvPr id="72" name="Google Shape;156;p30" descr=""/>
          <p:cNvPicPr/>
          <p:nvPr/>
        </p:nvPicPr>
        <p:blipFill>
          <a:blip r:embed="rId2"/>
          <a:srcRect l="0" t="0" r="73504" b="0"/>
          <a:stretch/>
        </p:blipFill>
        <p:spPr>
          <a:xfrm>
            <a:off x="0" y="3553560"/>
            <a:ext cx="1930320" cy="3304080"/>
          </a:xfrm>
          <a:prstGeom prst="rect">
            <a:avLst/>
          </a:prstGeom>
          <a:noFill/>
          <a:ln w="0">
            <a:noFill/>
          </a:ln>
        </p:spPr>
      </p:pic>
      <p:pic>
        <p:nvPicPr>
          <p:cNvPr id="73" name="Google Shape;156;p30" descr=""/>
          <p:cNvPicPr/>
          <p:nvPr/>
        </p:nvPicPr>
        <p:blipFill>
          <a:blip r:embed="rId3"/>
          <a:srcRect l="49441" t="0" r="0" b="51216"/>
          <a:stretch/>
        </p:blipFill>
        <p:spPr>
          <a:xfrm>
            <a:off x="6028560" y="0"/>
            <a:ext cx="6163200" cy="234936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仅标题">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effectLst/>
                <a:uFillTx/>
                <a:latin typeface="Aptos Display"/>
              </a:rPr>
              <a:t>Click to edit Master title style</a:t>
            </a:r>
            <a:endParaRPr b="0" lang="en-US" sz="4400" strike="noStrike" u="none">
              <a:solidFill>
                <a:schemeClr val="dk1"/>
              </a:solidFill>
              <a:effectLst/>
              <a:uFillTx/>
              <a:latin typeface="Aptos"/>
            </a:endParaRPr>
          </a:p>
        </p:txBody>
      </p:sp>
      <p:sp>
        <p:nvSpPr>
          <p:cNvPr id="4"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rgbClr val="c34441"/>
                </a:solidFill>
                <a:effectLst/>
                <a:uFillTx/>
                <a:latin typeface="Aptos"/>
              </a:defRPr>
            </a:lvl1pPr>
          </a:lstStyle>
          <a:p>
            <a:pPr indent="0" defTabSz="914400">
              <a:lnSpc>
                <a:spcPct val="100000"/>
              </a:lnSpc>
              <a:buNone/>
            </a:pPr>
            <a:r>
              <a:rPr b="0" lang="en-US" sz="900" strike="noStrike" u="none">
                <a:solidFill>
                  <a:srgbClr val="c34441"/>
                </a:solidFill>
                <a:effectLst/>
                <a:uFillTx/>
                <a:latin typeface="Aptos"/>
              </a:rPr>
              <a:t>&lt;date/time&gt;</a:t>
            </a:r>
            <a:endParaRPr b="0" lang="en-US" sz="900" strike="noStrike" u="none">
              <a:solidFill>
                <a:srgbClr val="000000"/>
              </a:solidFill>
              <a:effectLst/>
              <a:uFillTx/>
              <a:latin typeface="Times New Roman"/>
            </a:endParaRPr>
          </a:p>
        </p:txBody>
      </p:sp>
      <p:sp>
        <p:nvSpPr>
          <p:cNvPr id="5"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rgbClr val="000000"/>
                </a:solidFill>
                <a:effectLst/>
                <a:uFillTx/>
                <a:latin typeface="Aptos"/>
              </a:defRPr>
            </a:lvl1pPr>
          </a:lstStyle>
          <a:p>
            <a:pPr indent="0" algn="ctr" defTabSz="914400">
              <a:lnSpc>
                <a:spcPct val="100000"/>
              </a:lnSpc>
              <a:buNone/>
            </a:pPr>
            <a:r>
              <a:rPr b="0" lang="en-US" sz="1200" strike="noStrike" u="none">
                <a:solidFill>
                  <a:srgbClr val="000000"/>
                </a:solidFill>
                <a:effectLst/>
                <a:uFillTx/>
                <a:latin typeface="Aptos"/>
              </a:rPr>
              <a:t>&lt;footer&gt;</a:t>
            </a:r>
            <a:endParaRPr b="0" lang="en-US" sz="1200" strike="noStrike" u="none">
              <a:solidFill>
                <a:srgbClr val="000000"/>
              </a:solidFill>
              <a:effectLst/>
              <a:uFillTx/>
              <a:latin typeface="Times New Roman"/>
            </a:endParaRPr>
          </a:p>
        </p:txBody>
      </p:sp>
      <p:sp>
        <p:nvSpPr>
          <p:cNvPr id="6"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rgbClr val="000000"/>
                </a:solidFill>
                <a:effectLst/>
                <a:uFillTx/>
                <a:latin typeface="Aptos"/>
              </a:defRPr>
            </a:lvl1pPr>
          </a:lstStyle>
          <a:p>
            <a:pPr indent="0" algn="r" defTabSz="914400">
              <a:lnSpc>
                <a:spcPct val="100000"/>
              </a:lnSpc>
              <a:buNone/>
            </a:pPr>
            <a:fld id="{1A999EE1-B95A-41A5-B2F9-D82B8D79977D}" type="slidenum">
              <a:rPr b="0" lang="en-US" sz="1200" strike="noStrike" u="none">
                <a:solidFill>
                  <a:srgbClr val="000000"/>
                </a:solidFill>
                <a:effectLst/>
                <a:uFillTx/>
                <a:latin typeface="Aptos"/>
              </a:rPr>
              <a:t>&lt;number&gt;</a:t>
            </a:fld>
            <a:endParaRPr b="0" lang="en-US" sz="1200" strike="noStrike" u="none">
              <a:solidFill>
                <a:srgbClr val="000000"/>
              </a:solidFill>
              <a:effectLst/>
              <a:uFillTx/>
              <a:latin typeface="Times New Roman"/>
            </a:endParaRPr>
          </a:p>
        </p:txBody>
      </p:sp>
      <p:sp>
        <p:nvSpPr>
          <p:cNvPr id="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Aptos"/>
              </a:rPr>
              <a:t>Click to edit the outline text format</a:t>
            </a:r>
            <a:endParaRPr b="0" lang="en-US" sz="2800" strike="noStrike" u="none">
              <a:solidFill>
                <a:schemeClr val="dk1"/>
              </a:solidFill>
              <a:effectLst/>
              <a:uFillTx/>
              <a:latin typeface="Aptos"/>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Aptos"/>
              </a:rPr>
              <a:t>Second Outline Level</a:t>
            </a:r>
            <a:endParaRPr b="0" lang="en-US" sz="2000" strike="noStrike" u="none">
              <a:solidFill>
                <a:schemeClr val="dk1"/>
              </a:solidFill>
              <a:effectLst/>
              <a:uFillTx/>
              <a:latin typeface="Aptos"/>
            </a:endParaRPr>
          </a:p>
          <a:p>
            <a:pPr lvl="2" marL="1296000" indent="-288000">
              <a:lnSpc>
                <a:spcPct val="90000"/>
              </a:lnSpc>
              <a:spcBef>
                <a:spcPts val="850"/>
              </a:spcBef>
              <a:buClr>
                <a:srgbClr val="000000"/>
              </a:buClr>
              <a:buSzPct val="45000"/>
              <a:buFont typeface="Wingdings" charset="2"/>
              <a:buChar char=""/>
            </a:pPr>
            <a:r>
              <a:rPr b="0" lang="en-US" sz="2000" strike="noStrike" u="none">
                <a:solidFill>
                  <a:schemeClr val="dk1">
                    <a:lumMod val="85000"/>
                    <a:lumOff val="15000"/>
                  </a:schemeClr>
                </a:solidFill>
                <a:effectLst/>
                <a:uFillTx/>
                <a:latin typeface="Aptos"/>
              </a:rPr>
              <a:t>Third Outline Level</a:t>
            </a:r>
            <a:endParaRPr b="0" lang="en-US" sz="2000" strike="noStrike" u="none">
              <a:solidFill>
                <a:schemeClr val="dk1">
                  <a:lumMod val="85000"/>
                  <a:lumOff val="15000"/>
                </a:schemeClr>
              </a:solidFill>
              <a:effectLst/>
              <a:uFillTx/>
              <a:latin typeface="Aptos"/>
            </a:endParaRPr>
          </a:p>
          <a:p>
            <a:pPr lvl="3" marL="1728000" indent="-216000">
              <a:lnSpc>
                <a:spcPct val="90000"/>
              </a:lnSpc>
              <a:spcBef>
                <a:spcPts val="567"/>
              </a:spcBef>
              <a:buClr>
                <a:srgbClr val="000000"/>
              </a:buClr>
              <a:buSzPct val="75000"/>
              <a:buFont typeface="Symbol" charset="2"/>
              <a:buChar char=""/>
            </a:pPr>
            <a:r>
              <a:rPr b="0" lang="en-US" sz="2000" strike="noStrike" u="none">
                <a:solidFill>
                  <a:schemeClr val="dk1">
                    <a:lumMod val="65000"/>
                    <a:lumOff val="35000"/>
                  </a:schemeClr>
                </a:solidFill>
                <a:effectLst/>
                <a:uFillTx/>
                <a:latin typeface="Aptos"/>
              </a:rPr>
              <a:t>Fourth Outline Level</a:t>
            </a:r>
            <a:endParaRPr b="0" lang="en-US" sz="2000" strike="noStrike" u="none">
              <a:solidFill>
                <a:schemeClr val="dk1">
                  <a:lumMod val="65000"/>
                  <a:lumOff val="35000"/>
                </a:schemeClr>
              </a:solidFill>
              <a:effectLst/>
              <a:uFillTx/>
              <a:latin typeface="Aptos"/>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lumMod val="65000"/>
                    <a:lumOff val="35000"/>
                  </a:schemeClr>
                </a:solidFill>
                <a:effectLst/>
                <a:uFillTx/>
                <a:latin typeface="Aptos"/>
              </a:rPr>
              <a:t>Fifth Outline Level</a:t>
            </a:r>
            <a:endParaRPr b="0" lang="en-US" sz="2000" strike="noStrike" u="none">
              <a:solidFill>
                <a:schemeClr val="dk1">
                  <a:lumMod val="65000"/>
                  <a:lumOff val="35000"/>
                </a:schemeClr>
              </a:solidFill>
              <a:effectLst/>
              <a:uFillTx/>
              <a:latin typeface="Aptos"/>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lumMod val="65000"/>
                    <a:lumOff val="35000"/>
                  </a:schemeClr>
                </a:solidFill>
                <a:effectLst/>
                <a:uFillTx/>
                <a:latin typeface="Aptos"/>
              </a:rPr>
              <a:t>Sixth Outline Level</a:t>
            </a:r>
            <a:endParaRPr b="0" lang="en-US" sz="2000" strike="noStrike" u="none">
              <a:solidFill>
                <a:schemeClr val="dk1">
                  <a:lumMod val="65000"/>
                  <a:lumOff val="35000"/>
                </a:schemeClr>
              </a:solidFill>
              <a:effectLst/>
              <a:uFillTx/>
              <a:latin typeface="Aptos"/>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lumMod val="65000"/>
                    <a:lumOff val="35000"/>
                  </a:schemeClr>
                </a:solidFill>
                <a:effectLst/>
                <a:uFillTx/>
                <a:latin typeface="Aptos"/>
              </a:rPr>
              <a:t>Seventh Outline Level</a:t>
            </a:r>
            <a:endParaRPr b="0" lang="en-US" sz="2000" strike="noStrike" u="none">
              <a:solidFill>
                <a:schemeClr val="dk1">
                  <a:lumMod val="65000"/>
                  <a:lumOff val="35000"/>
                </a:schemeClr>
              </a:solidFill>
              <a:effectLst/>
              <a:uFillTx/>
              <a:latin typeface="Apto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标题和内容">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d0d0d"/>
              </a:buClr>
              <a:buFont typeface="Arial"/>
              <a:buChar char="•"/>
            </a:pPr>
            <a:r>
              <a:rPr b="0" lang="en-US" sz="3200" strike="noStrike" u="none">
                <a:solidFill>
                  <a:schemeClr val="dk1"/>
                </a:solidFill>
                <a:effectLst/>
                <a:uFillTx/>
                <a:latin typeface="Arial"/>
                <a:ea typeface="Helvetica Neue"/>
              </a:rPr>
              <a:t>Click to edit Master text styles</a:t>
            </a:r>
            <a:endParaRPr b="0" lang="en-US" sz="3200" strike="noStrike" u="none">
              <a:solidFill>
                <a:schemeClr val="dk1"/>
              </a:solidFill>
              <a:effectLst/>
              <a:uFillTx/>
              <a:latin typeface="Aptos"/>
            </a:endParaRPr>
          </a:p>
          <a:p>
            <a:pPr lvl="1" marL="914400" indent="-330120" defTabSz="914400">
              <a:lnSpc>
                <a:spcPct val="90000"/>
              </a:lnSpc>
              <a:spcBef>
                <a:spcPts val="499"/>
              </a:spcBef>
              <a:buClr>
                <a:srgbClr val="262626"/>
              </a:buClr>
              <a:buFont typeface="Courier New"/>
              <a:buChar char="o"/>
            </a:pPr>
            <a:r>
              <a:rPr b="0" lang="en-US" sz="2800" strike="noStrike" u="none">
                <a:solidFill>
                  <a:schemeClr val="dk1"/>
                </a:solidFill>
                <a:effectLst/>
                <a:uFillTx/>
                <a:latin typeface="Arial"/>
                <a:ea typeface="Helvetica Neue"/>
              </a:rPr>
              <a:t>Second level</a:t>
            </a:r>
            <a:endParaRPr b="0" lang="en-US" sz="2800" strike="noStrike" u="none">
              <a:solidFill>
                <a:schemeClr val="dk1"/>
              </a:solidFill>
              <a:effectLst/>
              <a:uFillTx/>
              <a:latin typeface="Aptos"/>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Arial"/>
                <a:ea typeface="Helvetica Neue"/>
              </a:rPr>
              <a:t>Third level</a:t>
            </a:r>
            <a:endParaRPr b="0" lang="en-US" sz="24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262626"/>
              </a:buClr>
              <a:buFont typeface="Arial"/>
              <a:buChar char="•"/>
            </a:pPr>
            <a:r>
              <a:rPr b="0" lang="en-US" sz="2000" strike="noStrike" u="none">
                <a:solidFill>
                  <a:schemeClr val="dk1">
                    <a:lumMod val="85000"/>
                    <a:lumOff val="15000"/>
                  </a:schemeClr>
                </a:solidFill>
                <a:effectLst/>
                <a:uFillTx/>
                <a:latin typeface="Arial"/>
                <a:ea typeface="Helvetica Neue"/>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595959"/>
              </a:buClr>
              <a:buFont typeface="Arial"/>
              <a:buChar char="•"/>
            </a:pPr>
            <a:r>
              <a:rPr b="0" lang="en-US" sz="2000" strike="noStrike" u="none">
                <a:solidFill>
                  <a:schemeClr val="dk1">
                    <a:lumMod val="65000"/>
                    <a:lumOff val="35000"/>
                  </a:schemeClr>
                </a:solidFill>
                <a:effectLst/>
                <a:uFillTx/>
                <a:latin typeface="Arial"/>
                <a:ea typeface="Helvetica Neue"/>
              </a:rPr>
              <a:t>Fifth level</a:t>
            </a:r>
            <a:endParaRPr b="0" lang="en-US" sz="2000" strike="noStrike" u="none">
              <a:solidFill>
                <a:schemeClr val="dk1">
                  <a:lumMod val="65000"/>
                  <a:lumOff val="35000"/>
                </a:schemeClr>
              </a:solidFill>
              <a:effectLst/>
              <a:uFillTx/>
              <a:latin typeface="Aptos"/>
            </a:endParaRPr>
          </a:p>
        </p:txBody>
      </p:sp>
      <p:sp>
        <p:nvSpPr>
          <p:cNvPr id="9" name="PlaceHolder 2"/>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900" strike="noStrike" u="none">
                <a:solidFill>
                  <a:srgbClr val="c34441"/>
                </a:solidFill>
                <a:effectLst/>
                <a:uFillTx/>
                <a:latin typeface="Calibri"/>
                <a:ea typeface="Helvetica Neue"/>
              </a:defRPr>
            </a:lvl1pPr>
          </a:lstStyle>
          <a:p>
            <a:pPr indent="0" defTabSz="914400">
              <a:lnSpc>
                <a:spcPct val="100000"/>
              </a:lnSpc>
              <a:buNone/>
            </a:pPr>
            <a:r>
              <a:rPr b="0" lang="en-US" sz="900" strike="noStrike" u="none">
                <a:solidFill>
                  <a:srgbClr val="c34441"/>
                </a:solidFill>
                <a:effectLst/>
                <a:uFillTx/>
                <a:latin typeface="Calibri"/>
                <a:ea typeface="Helvetica Neue"/>
              </a:rPr>
              <a:t>&lt;date/time&gt;</a:t>
            </a:r>
            <a:endParaRPr b="0" lang="en-US" sz="900" strike="noStrike" u="none">
              <a:solidFill>
                <a:srgbClr val="000000"/>
              </a:solidFill>
              <a:effectLst/>
              <a:uFillTx/>
              <a:latin typeface="Times New Roman"/>
            </a:endParaRPr>
          </a:p>
        </p:txBody>
      </p:sp>
      <p:sp>
        <p:nvSpPr>
          <p:cNvPr id="10" name="PlaceHolder 3"/>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rgbClr val="000000"/>
                </a:solidFill>
                <a:effectLst/>
                <a:uFillTx/>
                <a:latin typeface="Calibri"/>
              </a:defRPr>
            </a:lvl1pPr>
          </a:lstStyle>
          <a:p>
            <a:pPr indent="0" algn="ctr" defTabSz="914400">
              <a:lnSpc>
                <a:spcPct val="100000"/>
              </a:lnSpc>
              <a:buNone/>
            </a:pPr>
            <a:r>
              <a:rPr b="0" lang="en-US" sz="1200" strike="noStrike" u="none">
                <a:solidFill>
                  <a:srgbClr val="000000"/>
                </a:solidFill>
                <a:effectLst/>
                <a:uFillTx/>
                <a:latin typeface="Calibri"/>
              </a:rPr>
              <a:t>&lt;footer&gt;</a:t>
            </a:r>
            <a:endParaRPr b="0" lang="en-US" sz="1200" strike="noStrike" u="none">
              <a:solidFill>
                <a:srgbClr val="000000"/>
              </a:solidFill>
              <a:effectLst/>
              <a:uFillTx/>
              <a:latin typeface="Times New Roman"/>
            </a:endParaRPr>
          </a:p>
        </p:txBody>
      </p:sp>
      <p:sp>
        <p:nvSpPr>
          <p:cNvPr id="11" name="PlaceHolder 4"/>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trike="noStrike" u="none">
                <a:solidFill>
                  <a:srgbClr val="000000"/>
                </a:solidFill>
                <a:effectLst/>
                <a:uFillTx/>
                <a:latin typeface="Calibri"/>
              </a:defRPr>
            </a:lvl1pPr>
          </a:lstStyle>
          <a:p>
            <a:pPr indent="0" algn="r" defTabSz="914400">
              <a:lnSpc>
                <a:spcPct val="100000"/>
              </a:lnSpc>
              <a:buNone/>
            </a:pPr>
            <a:fld id="{7122DF4C-72C6-4F5B-A87C-12C2B4A68E7A}" type="slidenum">
              <a:rPr b="0" lang="en-US" sz="1200" strike="noStrike" u="none">
                <a:solidFill>
                  <a:srgbClr val="000000"/>
                </a:solidFill>
                <a:effectLst/>
                <a:uFillTx/>
                <a:latin typeface="Calibri"/>
              </a:rPr>
              <a:t>&lt;number&gt;</a:t>
            </a:fld>
            <a:endParaRPr b="0" lang="en-US" sz="1200" strike="noStrike" u="none">
              <a:solidFill>
                <a:srgbClr val="000000"/>
              </a:solidFill>
              <a:effectLst/>
              <a:uFillTx/>
              <a:latin typeface="Times New Roman"/>
            </a:endParaRPr>
          </a:p>
        </p:txBody>
      </p:sp>
      <p:sp>
        <p:nvSpPr>
          <p:cNvPr id="12" name="PlaceHolder 5"/>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000" strike="noStrike" u="none">
                <a:solidFill>
                  <a:schemeClr val="dk1"/>
                </a:solidFill>
                <a:effectLst/>
                <a:uFillTx/>
                <a:latin typeface="Arial"/>
                <a:ea typeface="Helvetica Neue"/>
              </a:rPr>
              <a:t>Click to edit Master title style</a:t>
            </a:r>
            <a:endParaRPr b="0" lang="en-US" sz="4000" strike="noStrike" u="none">
              <a:solidFill>
                <a:schemeClr val="dk1"/>
              </a:solidFill>
              <a:effectLst/>
              <a:uFillTx/>
              <a:latin typeface="Apto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bg>
      <p:bgPr>
        <a:solidFill>
          <a:srgbClr val="ffffff"/>
        </a:solidFill>
      </p:bgPr>
    </p:bg>
    <p:spTree>
      <p:nvGrpSpPr>
        <p:cNvPr id="1" name=""/>
        <p:cNvGrpSpPr/>
        <p:nvPr/>
      </p:nvGrpSpPr>
      <p:grpSpPr>
        <a:xfrm>
          <a:off x="0" y="0"/>
          <a:ext cx="0" cy="0"/>
          <a:chOff x="0" y="0"/>
          <a:chExt cx="0" cy="0"/>
        </a:xfrm>
      </p:grpSpPr>
      <p:grpSp>
        <p:nvGrpSpPr>
          <p:cNvPr id="13" name="Group 6"/>
          <p:cNvGrpSpPr/>
          <p:nvPr/>
        </p:nvGrpSpPr>
        <p:grpSpPr>
          <a:xfrm>
            <a:off x="11632320" y="6359040"/>
            <a:ext cx="564120" cy="388800"/>
            <a:chOff x="11632320" y="6359040"/>
            <a:chExt cx="564120" cy="388800"/>
          </a:xfrm>
        </p:grpSpPr>
        <p:sp>
          <p:nvSpPr>
            <p:cNvPr id="14" name="Rectangle: Rounded Corners 7"/>
            <p:cNvSpPr/>
            <p:nvPr/>
          </p:nvSpPr>
          <p:spPr>
            <a:xfrm rot="10800000">
              <a:off x="11632320" y="6359040"/>
              <a:ext cx="564120" cy="388800"/>
            </a:xfrm>
            <a:prstGeom prst="roundRect">
              <a:avLst>
                <a:gd name="adj" fmla="val 50000"/>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15" name="Rectangle: Single Corner Rounded 8"/>
            <p:cNvSpPr/>
            <p:nvPr/>
          </p:nvSpPr>
          <p:spPr>
            <a:xfrm flipH="1">
              <a:off x="11926800" y="6359040"/>
              <a:ext cx="269280" cy="388800"/>
            </a:xfrm>
            <a:prstGeom prst="round1Rect">
              <a:avLst>
                <a:gd name="adj" fmla="val 16667"/>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16" name="PlaceHolder 1"/>
          <p:cNvSpPr>
            <a:spLocks noGrp="1"/>
          </p:cNvSpPr>
          <p:nvPr>
            <p:ph type="sldNum" idx="7"/>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7AD6DCAC-C639-4625-90AD-5E5888955662}"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17" name="PlaceHolder 2"/>
          <p:cNvSpPr>
            <a:spLocks noGrp="1"/>
          </p:cNvSpPr>
          <p:nvPr>
            <p:ph type="body"/>
          </p:nvPr>
        </p:nvSpPr>
        <p:spPr>
          <a:xfrm>
            <a:off x="838080" y="1353240"/>
            <a:ext cx="10515240" cy="48232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sp>
        <p:nvSpPr>
          <p:cNvPr id="18" name="PlaceHolder 3"/>
          <p:cNvSpPr>
            <a:spLocks noGrp="1"/>
          </p:cNvSpPr>
          <p:nvPr>
            <p:ph type="dt" idx="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19" name="PlaceHolder 4"/>
          <p:cNvSpPr>
            <a:spLocks noGrp="1"/>
          </p:cNvSpPr>
          <p:nvPr>
            <p:ph type="ftr" idx="9"/>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bg>
      <p:bgPr>
        <a:solidFill>
          <a:srgbClr val="ffffff"/>
        </a:solidFill>
      </p:bgPr>
    </p:bg>
    <p:spTree>
      <p:nvGrpSpPr>
        <p:cNvPr id="1" name=""/>
        <p:cNvGrpSpPr/>
        <p:nvPr/>
      </p:nvGrpSpPr>
      <p:grpSpPr>
        <a:xfrm>
          <a:off x="0" y="0"/>
          <a:ext cx="0" cy="0"/>
          <a:chOff x="0" y="0"/>
          <a:chExt cx="0" cy="0"/>
        </a:xfrm>
      </p:grpSpPr>
      <p:grpSp>
        <p:nvGrpSpPr>
          <p:cNvPr id="20" name="Group 6"/>
          <p:cNvGrpSpPr/>
          <p:nvPr/>
        </p:nvGrpSpPr>
        <p:grpSpPr>
          <a:xfrm>
            <a:off x="11632320" y="6359040"/>
            <a:ext cx="564120" cy="388800"/>
            <a:chOff x="11632320" y="6359040"/>
            <a:chExt cx="564120" cy="388800"/>
          </a:xfrm>
        </p:grpSpPr>
        <p:sp>
          <p:nvSpPr>
            <p:cNvPr id="21" name="Rectangle: Rounded Corners 7"/>
            <p:cNvSpPr/>
            <p:nvPr/>
          </p:nvSpPr>
          <p:spPr>
            <a:xfrm rot="10800000">
              <a:off x="11632320" y="6359040"/>
              <a:ext cx="564120" cy="388800"/>
            </a:xfrm>
            <a:prstGeom prst="roundRect">
              <a:avLst>
                <a:gd name="adj" fmla="val 50000"/>
              </a:avLst>
            </a:prstGeom>
            <a:solidFill>
              <a:srgbClr val="869bc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22" name="Rectangle: Single Corner Rounded 8"/>
            <p:cNvSpPr/>
            <p:nvPr/>
          </p:nvSpPr>
          <p:spPr>
            <a:xfrm flipH="1">
              <a:off x="11926800" y="6359040"/>
              <a:ext cx="269280" cy="388800"/>
            </a:xfrm>
            <a:prstGeom prst="round1Rect">
              <a:avLst>
                <a:gd name="adj" fmla="val 16667"/>
              </a:avLst>
            </a:prstGeom>
            <a:solidFill>
              <a:srgbClr val="869bc1"/>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23" name="PlaceHolder 1"/>
          <p:cNvSpPr>
            <a:spLocks noGrp="1"/>
          </p:cNvSpPr>
          <p:nvPr>
            <p:ph type="sldNum" idx="10"/>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60522CEB-AD12-476D-9EBF-6411C3E5949B}"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24" name="PlaceHolder 2"/>
          <p:cNvSpPr>
            <a:spLocks noGrp="1"/>
          </p:cNvSpPr>
          <p:nvPr>
            <p:ph type="dt" idx="1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25" name="PlaceHolder 3"/>
          <p:cNvSpPr>
            <a:spLocks noGrp="1"/>
          </p:cNvSpPr>
          <p:nvPr>
            <p:ph type="ftr" idx="12"/>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sp>
        <p:nvSpPr>
          <p:cNvPr id="26"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and Content">
    <p:bg>
      <p:bgPr>
        <a:solidFill>
          <a:srgbClr val="ffffff"/>
        </a:solidFill>
      </p:bgPr>
    </p:bg>
    <p:spTree>
      <p:nvGrpSpPr>
        <p:cNvPr id="1" name=""/>
        <p:cNvGrpSpPr/>
        <p:nvPr/>
      </p:nvGrpSpPr>
      <p:grpSpPr>
        <a:xfrm>
          <a:off x="0" y="0"/>
          <a:ext cx="0" cy="0"/>
          <a:chOff x="0" y="0"/>
          <a:chExt cx="0" cy="0"/>
        </a:xfrm>
      </p:grpSpPr>
      <p:grpSp>
        <p:nvGrpSpPr>
          <p:cNvPr id="27" name="Group 6"/>
          <p:cNvGrpSpPr/>
          <p:nvPr/>
        </p:nvGrpSpPr>
        <p:grpSpPr>
          <a:xfrm>
            <a:off x="11632320" y="6359040"/>
            <a:ext cx="564120" cy="388800"/>
            <a:chOff x="11632320" y="6359040"/>
            <a:chExt cx="564120" cy="388800"/>
          </a:xfrm>
        </p:grpSpPr>
        <p:sp>
          <p:nvSpPr>
            <p:cNvPr id="28" name="Rectangle: Rounded Corners 7"/>
            <p:cNvSpPr/>
            <p:nvPr/>
          </p:nvSpPr>
          <p:spPr>
            <a:xfrm rot="10800000">
              <a:off x="11632320" y="6359040"/>
              <a:ext cx="564120" cy="388800"/>
            </a:xfrm>
            <a:prstGeom prst="roundRect">
              <a:avLst>
                <a:gd name="adj" fmla="val 50000"/>
              </a:avLst>
            </a:prstGeom>
            <a:solidFill>
              <a:srgbClr val="c100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29" name="Rectangle: Single Corner Rounded 8"/>
            <p:cNvSpPr/>
            <p:nvPr/>
          </p:nvSpPr>
          <p:spPr>
            <a:xfrm flipH="1">
              <a:off x="11926800" y="6359040"/>
              <a:ext cx="269280" cy="388800"/>
            </a:xfrm>
            <a:prstGeom prst="round1Rect">
              <a:avLst>
                <a:gd name="adj" fmla="val 16667"/>
              </a:avLst>
            </a:prstGeom>
            <a:solidFill>
              <a:srgbClr val="c1000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30" name="PlaceHolder 1"/>
          <p:cNvSpPr>
            <a:spLocks noGrp="1"/>
          </p:cNvSpPr>
          <p:nvPr>
            <p:ph type="sldNum" idx="13"/>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0B50FCB2-C5B5-45D5-9DD0-1540F725A4FE}"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31" name="PlaceHolder 2"/>
          <p:cNvSpPr>
            <a:spLocks noGrp="1"/>
          </p:cNvSpPr>
          <p:nvPr>
            <p:ph type="dt" idx="1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32" name="PlaceHolder 3"/>
          <p:cNvSpPr>
            <a:spLocks noGrp="1"/>
          </p:cNvSpPr>
          <p:nvPr>
            <p:ph type="ftr" idx="15"/>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sp>
        <p:nvSpPr>
          <p:cNvPr id="33"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Aptos"/>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Aptos"/>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Aptos"/>
                <a:ea typeface="Verdana"/>
              </a:rPr>
              <a:t>Fifth level</a:t>
            </a:r>
            <a:endParaRPr b="0" lang="en-US" sz="2000" strike="noStrike" u="none">
              <a:solidFill>
                <a:schemeClr val="dk1">
                  <a:lumMod val="65000"/>
                  <a:lumOff val="35000"/>
                </a:schemeClr>
              </a:solidFill>
              <a:effectLst/>
              <a:uFillTx/>
              <a:latin typeface="Aptos"/>
            </a:endParaRPr>
          </a:p>
        </p:txBody>
      </p:sp>
      <p:sp>
        <p:nvSpPr>
          <p:cNvPr id="34" name="PlaceHolder 5"/>
          <p:cNvSpPr>
            <a:spLocks noGrp="1"/>
          </p:cNvSpPr>
          <p:nvPr>
            <p:ph type="title"/>
          </p:nvPr>
        </p:nvSpPr>
        <p:spPr>
          <a:xfrm>
            <a:off x="838080" y="27720"/>
            <a:ext cx="10515240" cy="1325160"/>
          </a:xfrm>
          <a:prstGeom prst="rect">
            <a:avLst/>
          </a:prstGeom>
          <a:noFill/>
          <a:ln w="0">
            <a:noFill/>
          </a:ln>
        </p:spPr>
        <p:txBody>
          <a:bodyPr lIns="91440" rIns="91440" tIns="45720" bIns="45720" anchor="ctr">
            <a:normAutofit/>
          </a:bodyPr>
          <a:p>
            <a:pPr indent="0" defTabSz="914400">
              <a:lnSpc>
                <a:spcPct val="90000"/>
              </a:lnSpc>
              <a:buNone/>
            </a:pPr>
            <a:r>
              <a:rPr b="0" lang="en-US" sz="4400" strike="noStrike" u="none">
                <a:solidFill>
                  <a:schemeClr val="dk1"/>
                </a:solidFill>
                <a:effectLst/>
                <a:uFillTx/>
                <a:latin typeface="Aptos Display"/>
              </a:rPr>
              <a:t>Click to edit Master title style</a:t>
            </a:r>
            <a:endParaRPr b="0" lang="en-US" sz="4400" strike="noStrike" u="none">
              <a:solidFill>
                <a:schemeClr val="dk1"/>
              </a:solidFill>
              <a:effectLst/>
              <a:uFillTx/>
              <a:latin typeface="Apto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le and Content">
    <p:bg>
      <p:bgPr>
        <a:solidFill>
          <a:srgbClr val="ffffff"/>
        </a:solidFill>
      </p:bgPr>
    </p:bg>
    <p:spTree>
      <p:nvGrpSpPr>
        <p:cNvPr id="1" name=""/>
        <p:cNvGrpSpPr/>
        <p:nvPr/>
      </p:nvGrpSpPr>
      <p:grpSpPr>
        <a:xfrm>
          <a:off x="0" y="0"/>
          <a:ext cx="0" cy="0"/>
          <a:chOff x="0" y="0"/>
          <a:chExt cx="0" cy="0"/>
        </a:xfrm>
      </p:grpSpPr>
      <p:grpSp>
        <p:nvGrpSpPr>
          <p:cNvPr id="35" name="Group 6"/>
          <p:cNvGrpSpPr/>
          <p:nvPr/>
        </p:nvGrpSpPr>
        <p:grpSpPr>
          <a:xfrm>
            <a:off x="11632320" y="6359040"/>
            <a:ext cx="564120" cy="388800"/>
            <a:chOff x="11632320" y="6359040"/>
            <a:chExt cx="564120" cy="388800"/>
          </a:xfrm>
        </p:grpSpPr>
        <p:sp>
          <p:nvSpPr>
            <p:cNvPr id="36" name="Rectangle: Rounded Corners 7"/>
            <p:cNvSpPr/>
            <p:nvPr/>
          </p:nvSpPr>
          <p:spPr>
            <a:xfrm rot="10800000">
              <a:off x="11632320" y="6359040"/>
              <a:ext cx="564120" cy="388800"/>
            </a:xfrm>
            <a:prstGeom prst="roundRect">
              <a:avLst>
                <a:gd name="adj" fmla="val 50000"/>
              </a:avLst>
            </a:prstGeom>
            <a:solidFill>
              <a:srgbClr val="ce958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37" name="Rectangle: Single Corner Rounded 8"/>
            <p:cNvSpPr/>
            <p:nvPr/>
          </p:nvSpPr>
          <p:spPr>
            <a:xfrm flipH="1">
              <a:off x="11926800" y="6359040"/>
              <a:ext cx="269280" cy="388800"/>
            </a:xfrm>
            <a:prstGeom prst="round1Rect">
              <a:avLst>
                <a:gd name="adj" fmla="val 16667"/>
              </a:avLst>
            </a:prstGeom>
            <a:solidFill>
              <a:srgbClr val="ce9584"/>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38" name="PlaceHolder 1"/>
          <p:cNvSpPr>
            <a:spLocks noGrp="1"/>
          </p:cNvSpPr>
          <p:nvPr>
            <p:ph type="sldNum" idx="16"/>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40DCA318-6BA3-4356-A46C-85F5FF66CE53}"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39" name="PlaceHolder 2"/>
          <p:cNvSpPr>
            <a:spLocks noGrp="1"/>
          </p:cNvSpPr>
          <p:nvPr>
            <p:ph type="dt" idx="1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40" name="PlaceHolder 3"/>
          <p:cNvSpPr>
            <a:spLocks noGrp="1"/>
          </p:cNvSpPr>
          <p:nvPr>
            <p:ph type="ftr" idx="18"/>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sp>
        <p:nvSpPr>
          <p:cNvPr id="41"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and Content">
    <p:bg>
      <p:bgPr>
        <a:solidFill>
          <a:srgbClr val="ffffff"/>
        </a:solidFill>
      </p:bgPr>
    </p:bg>
    <p:spTree>
      <p:nvGrpSpPr>
        <p:cNvPr id="1" name=""/>
        <p:cNvGrpSpPr/>
        <p:nvPr/>
      </p:nvGrpSpPr>
      <p:grpSpPr>
        <a:xfrm>
          <a:off x="0" y="0"/>
          <a:ext cx="0" cy="0"/>
          <a:chOff x="0" y="0"/>
          <a:chExt cx="0" cy="0"/>
        </a:xfrm>
      </p:grpSpPr>
      <p:grpSp>
        <p:nvGrpSpPr>
          <p:cNvPr id="42" name="Group 6"/>
          <p:cNvGrpSpPr/>
          <p:nvPr/>
        </p:nvGrpSpPr>
        <p:grpSpPr>
          <a:xfrm>
            <a:off x="11632320" y="6359040"/>
            <a:ext cx="564120" cy="388800"/>
            <a:chOff x="11632320" y="6359040"/>
            <a:chExt cx="564120" cy="388800"/>
          </a:xfrm>
        </p:grpSpPr>
        <p:sp>
          <p:nvSpPr>
            <p:cNvPr id="43" name="Rectangle: Rounded Corners 7"/>
            <p:cNvSpPr/>
            <p:nvPr/>
          </p:nvSpPr>
          <p:spPr>
            <a:xfrm rot="10800000">
              <a:off x="11632320" y="6359040"/>
              <a:ext cx="564120" cy="388800"/>
            </a:xfrm>
            <a:prstGeom prst="roundRect">
              <a:avLst>
                <a:gd name="adj" fmla="val 50000"/>
              </a:avLst>
            </a:prstGeom>
            <a:solidFill>
              <a:srgbClr val="c9b58d"/>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44" name="Rectangle: Single Corner Rounded 8"/>
            <p:cNvSpPr/>
            <p:nvPr/>
          </p:nvSpPr>
          <p:spPr>
            <a:xfrm flipH="1">
              <a:off x="11926800" y="6359040"/>
              <a:ext cx="269280" cy="388800"/>
            </a:xfrm>
            <a:prstGeom prst="round1Rect">
              <a:avLst>
                <a:gd name="adj" fmla="val 16667"/>
              </a:avLst>
            </a:prstGeom>
            <a:solidFill>
              <a:srgbClr val="c9b58d"/>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45" name="PlaceHolder 1"/>
          <p:cNvSpPr>
            <a:spLocks noGrp="1"/>
          </p:cNvSpPr>
          <p:nvPr>
            <p:ph type="sldNum" idx="19"/>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C4515801-F617-4341-B7F6-6BD9EAB1C15A}"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46" name="PlaceHolder 2"/>
          <p:cNvSpPr>
            <a:spLocks noGrp="1"/>
          </p:cNvSpPr>
          <p:nvPr>
            <p:ph type="dt" idx="2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47" name="PlaceHolder 3"/>
          <p:cNvSpPr>
            <a:spLocks noGrp="1"/>
          </p:cNvSpPr>
          <p:nvPr>
            <p:ph type="ftr" idx="21"/>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sp>
        <p:nvSpPr>
          <p:cNvPr id="48"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and Content">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dk1">
                    <a:tint val="82000"/>
                  </a:schemeClr>
                </a:solidFill>
                <a:effectLst/>
                <a:uFillTx/>
                <a:latin typeface="Montserrat"/>
                <a:ea typeface="Verdana"/>
              </a:defRPr>
            </a:lvl1pPr>
          </a:lstStyle>
          <a:p>
            <a:pPr indent="0" defTabSz="914400">
              <a:lnSpc>
                <a:spcPct val="100000"/>
              </a:lnSpc>
              <a:buNone/>
            </a:pPr>
            <a:r>
              <a:rPr b="0" lang="en-US" sz="1200" strike="noStrike" u="none">
                <a:solidFill>
                  <a:schemeClr val="dk1">
                    <a:tint val="82000"/>
                  </a:schemeClr>
                </a:solidFill>
                <a:effectLst/>
                <a:uFillTx/>
                <a:latin typeface="Montserrat"/>
                <a:ea typeface="Verdana"/>
              </a:rPr>
              <a:t>&lt;date/time&gt;</a:t>
            </a:r>
            <a:endParaRPr b="0" lang="en-US" sz="1200" strike="noStrike" u="none">
              <a:solidFill>
                <a:srgbClr val="000000"/>
              </a:solidFill>
              <a:effectLst/>
              <a:uFillTx/>
              <a:latin typeface="Times New Roman"/>
            </a:endParaRPr>
          </a:p>
        </p:txBody>
      </p:sp>
      <p:sp>
        <p:nvSpPr>
          <p:cNvPr id="50" name="PlaceHolder 2"/>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dk1">
                    <a:tint val="82000"/>
                  </a:schemeClr>
                </a:solidFill>
                <a:effectLst/>
                <a:uFillTx/>
                <a:latin typeface="Montserrat"/>
                <a:ea typeface="Verdana"/>
              </a:defRPr>
            </a:lvl1pPr>
          </a:lstStyle>
          <a:p>
            <a:pPr indent="0" algn="ctr" defTabSz="914400">
              <a:lnSpc>
                <a:spcPct val="100000"/>
              </a:lnSpc>
              <a:buNone/>
            </a:pPr>
            <a:r>
              <a:rPr b="0" lang="en-US" sz="1200" strike="noStrike" u="none">
                <a:solidFill>
                  <a:schemeClr val="dk1">
                    <a:tint val="82000"/>
                  </a:schemeClr>
                </a:solidFill>
                <a:effectLst/>
                <a:uFillTx/>
                <a:latin typeface="Montserrat"/>
                <a:ea typeface="Verdana"/>
              </a:rPr>
              <a:t>&lt;footer&gt;</a:t>
            </a:r>
            <a:endParaRPr b="0" lang="en-US" sz="1200" strike="noStrike" u="none">
              <a:solidFill>
                <a:srgbClr val="000000"/>
              </a:solidFill>
              <a:effectLst/>
              <a:uFillTx/>
              <a:latin typeface="Times New Roman"/>
            </a:endParaRPr>
          </a:p>
        </p:txBody>
      </p:sp>
      <p:grpSp>
        <p:nvGrpSpPr>
          <p:cNvPr id="51" name="Group 6"/>
          <p:cNvGrpSpPr/>
          <p:nvPr/>
        </p:nvGrpSpPr>
        <p:grpSpPr>
          <a:xfrm>
            <a:off x="11632320" y="6359040"/>
            <a:ext cx="564120" cy="388800"/>
            <a:chOff x="11632320" y="6359040"/>
            <a:chExt cx="564120" cy="388800"/>
          </a:xfrm>
        </p:grpSpPr>
        <p:sp>
          <p:nvSpPr>
            <p:cNvPr id="52" name="Rectangle: Rounded Corners 7"/>
            <p:cNvSpPr/>
            <p:nvPr/>
          </p:nvSpPr>
          <p:spPr>
            <a:xfrm rot="10800000">
              <a:off x="11632320" y="6359040"/>
              <a:ext cx="564120" cy="388800"/>
            </a:xfrm>
            <a:prstGeom prst="roundRect">
              <a:avLst>
                <a:gd name="adj" fmla="val 50000"/>
              </a:avLst>
            </a:prstGeom>
            <a:solidFill>
              <a:srgbClr val="c29e97"/>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sp>
          <p:nvSpPr>
            <p:cNvPr id="53" name="Rectangle: Single Corner Rounded 8"/>
            <p:cNvSpPr/>
            <p:nvPr/>
          </p:nvSpPr>
          <p:spPr>
            <a:xfrm flipH="1">
              <a:off x="11926800" y="6359040"/>
              <a:ext cx="269280" cy="388800"/>
            </a:xfrm>
            <a:prstGeom prst="round1Rect">
              <a:avLst>
                <a:gd name="adj" fmla="val 16667"/>
              </a:avLst>
            </a:prstGeom>
            <a:solidFill>
              <a:srgbClr val="c29e97"/>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Montserrat"/>
              </a:endParaRPr>
            </a:p>
          </p:txBody>
        </p:sp>
      </p:grpSp>
      <p:sp>
        <p:nvSpPr>
          <p:cNvPr id="54" name="PlaceHolder 3"/>
          <p:cNvSpPr>
            <a:spLocks noGrp="1"/>
          </p:cNvSpPr>
          <p:nvPr>
            <p:ph type="sldNum" idx="24"/>
          </p:nvPr>
        </p:nvSpPr>
        <p:spPr>
          <a:xfrm>
            <a:off x="11631960" y="6370920"/>
            <a:ext cx="559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lt1">
                    <a:tint val="82000"/>
                  </a:schemeClr>
                </a:solidFill>
                <a:effectLst/>
                <a:uFillTx/>
                <a:latin typeface="Montserrat"/>
                <a:ea typeface="Verdana"/>
              </a:defRPr>
            </a:lvl1pPr>
          </a:lstStyle>
          <a:p>
            <a:pPr indent="0" algn="ctr" defTabSz="914400">
              <a:lnSpc>
                <a:spcPct val="100000"/>
              </a:lnSpc>
              <a:buNone/>
            </a:pPr>
            <a:fld id="{0976E570-D3CB-4DFA-B6FC-5E5B3B6FA49F}" type="slidenum">
              <a:rPr b="0" lang="en-US" sz="1200" strike="noStrike" u="none">
                <a:solidFill>
                  <a:schemeClr val="lt1">
                    <a:tint val="82000"/>
                  </a:schemeClr>
                </a:solidFill>
                <a:effectLst/>
                <a:uFillTx/>
                <a:latin typeface="Montserrat"/>
                <a:ea typeface="Verdana"/>
              </a:rPr>
              <a:t>&lt;number&gt;</a:t>
            </a:fld>
            <a:endParaRPr b="0" lang="en-US" sz="1200" strike="noStrike" u="none">
              <a:solidFill>
                <a:srgbClr val="000000"/>
              </a:solidFill>
              <a:effectLst/>
              <a:uFillTx/>
              <a:latin typeface="Times New Roman"/>
            </a:endParaRPr>
          </a:p>
        </p:txBody>
      </p:sp>
      <p:sp>
        <p:nvSpPr>
          <p:cNvPr id="55" name="PlaceHolder 4"/>
          <p:cNvSpPr>
            <a:spLocks noGrp="1"/>
          </p:cNvSpPr>
          <p:nvPr>
            <p:ph type="body"/>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Montserrat"/>
                <a:ea typeface="Verdana"/>
              </a:rPr>
              <a:t>Click to edit Master text styles</a:t>
            </a:r>
            <a:endParaRPr b="0" lang="en-US" sz="28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Montserrat"/>
                <a:ea typeface="Verdana"/>
              </a:rPr>
              <a:t>Second level</a:t>
            </a:r>
            <a:endParaRPr b="0" lang="en-US" sz="24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Third level</a:t>
            </a:r>
            <a:endParaRPr b="0" lang="en-US" sz="2000" strike="noStrike" u="none">
              <a:solidFill>
                <a:schemeClr val="dk1">
                  <a:lumMod val="85000"/>
                  <a:lumOff val="15000"/>
                </a:schemeClr>
              </a:solidFill>
              <a:effectLst/>
              <a:uFillTx/>
              <a:latin typeface="Aptos"/>
            </a:endParaRPr>
          </a:p>
          <a:p>
            <a:pPr lvl="3" marL="16002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Fourth level</a:t>
            </a:r>
            <a:endParaRPr b="0" lang="en-US" sz="2000" strike="noStrike" u="none">
              <a:solidFill>
                <a:schemeClr val="dk1">
                  <a:lumMod val="65000"/>
                  <a:lumOff val="35000"/>
                </a:schemeClr>
              </a:solidFill>
              <a:effectLst/>
              <a:uFillTx/>
              <a:latin typeface="Aptos"/>
            </a:endParaRPr>
          </a:p>
          <a:p>
            <a:pPr lvl="4" marL="2057400" indent="-228600" defTabSz="914400">
              <a:lnSpc>
                <a:spcPct val="90000"/>
              </a:lnSpc>
              <a:spcBef>
                <a:spcPts val="499"/>
              </a:spcBef>
              <a:buClr>
                <a:srgbClr val="747474"/>
              </a:buClr>
              <a:buFont typeface="Arial"/>
              <a:buChar char="•"/>
            </a:pPr>
            <a:r>
              <a:rPr b="0" lang="en-US" sz="2000" strike="noStrike" u="none">
                <a:solidFill>
                  <a:srgbClr val="747474"/>
                </a:solidFill>
                <a:effectLst/>
                <a:uFillTx/>
                <a:latin typeface="Montserrat"/>
                <a:ea typeface="Verdana"/>
              </a:rPr>
              <a:t>Fifth level</a:t>
            </a:r>
            <a:endParaRPr b="0" lang="en-US" sz="2000" strike="noStrike" u="none">
              <a:solidFill>
                <a:schemeClr val="dk1">
                  <a:lumMod val="65000"/>
                  <a:lumOff val="35000"/>
                </a:schemeClr>
              </a:solidFill>
              <a:effectLst/>
              <a:uFillTx/>
              <a:latin typeface="Apto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svg"/><Relationship Id="rId5" Type="http://schemas.openxmlformats.org/officeDocument/2006/relationships/image" Target="../media/image11.png"/><Relationship Id="rId6" Type="http://schemas.openxmlformats.org/officeDocument/2006/relationships/slideLayout" Target="../slideLayouts/slideLayout2.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svg"/><Relationship Id="rId4" Type="http://schemas.openxmlformats.org/officeDocument/2006/relationships/slideLayout" Target="../slideLayouts/slideLayout6.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svg"/><Relationship Id="rId3" Type="http://schemas.openxmlformats.org/officeDocument/2006/relationships/slideLayout" Target="../slideLayouts/slideLayout6.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4.png"/><Relationship Id="rId4" Type="http://schemas.openxmlformats.org/officeDocument/2006/relationships/slideLayout" Target="../slideLayouts/slideLayout6.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4.png"/><Relationship Id="rId4" Type="http://schemas.openxmlformats.org/officeDocument/2006/relationships/slideLayout" Target="../slideLayouts/slideLayout6.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slideLayout" Target="../slideLayouts/slideLayout6.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6.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4.png"/><Relationship Id="rId4" Type="http://schemas.openxmlformats.org/officeDocument/2006/relationships/slideLayout" Target="../slideLayouts/slideLayout6.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8.png"/><Relationship Id="rId4" Type="http://schemas.openxmlformats.org/officeDocument/2006/relationships/slideLayout" Target="../slideLayouts/slideLayout6.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7.png"/><Relationship Id="rId4" Type="http://schemas.openxmlformats.org/officeDocument/2006/relationships/slideLayout" Target="../slideLayouts/slideLayout6.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slideLayout" Target="../slideLayouts/slideLayout6.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2.png"/><Relationship Id="rId5" Type="http://schemas.openxmlformats.org/officeDocument/2006/relationships/slideLayout" Target="../slideLayouts/slideLayout6.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37.png"/><Relationship Id="rId4" Type="http://schemas.openxmlformats.org/officeDocument/2006/relationships/slideLayout" Target="../slideLayouts/slideLayout6.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sv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svg"/><Relationship Id="rId6" Type="http://schemas.openxmlformats.org/officeDocument/2006/relationships/slideLayout" Target="../slideLayouts/slideLayout6.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image" Target="../media/image43.png"/><Relationship Id="rId3" Type="http://schemas.openxmlformats.org/officeDocument/2006/relationships/image" Target="../media/image44.svg"/><Relationship Id="rId4" Type="http://schemas.openxmlformats.org/officeDocument/2006/relationships/slideLayout" Target="../slideLayouts/slideLayout6.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6.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 Id="rId3" Type="http://schemas.openxmlformats.org/officeDocument/2006/relationships/slideLayout" Target="../slideLayouts/slideLayout6.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svg"/><Relationship Id="rId4" Type="http://schemas.openxmlformats.org/officeDocument/2006/relationships/chart" Target="../charts/chart1.xml"/><Relationship Id="rId5" Type="http://schemas.openxmlformats.org/officeDocument/2006/relationships/slideLayout" Target="../slideLayouts/slideLayout6.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image" Target="../media/image53.png"/><Relationship Id="rId3" Type="http://schemas.openxmlformats.org/officeDocument/2006/relationships/image" Target="../media/image54.svg"/><Relationship Id="rId4" Type="http://schemas.openxmlformats.org/officeDocument/2006/relationships/slideLayout" Target="../slideLayouts/slideLayout6.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svg"/><Relationship Id="rId3" Type="http://schemas.openxmlformats.org/officeDocument/2006/relationships/image" Target="../media/image25.png"/><Relationship Id="rId4" Type="http://schemas.openxmlformats.org/officeDocument/2006/relationships/image" Target="../media/image26.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chart" Target="../charts/chart3.xml"/><Relationship Id="rId8" Type="http://schemas.openxmlformats.org/officeDocument/2006/relationships/slideLayout" Target="../slideLayouts/slideLayout6.xml"/><Relationship Id="rId9"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slideLayout" Target="../slideLayouts/slideLayout6.xml"/><Relationship Id="rId9"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slideLayout" Target="../slideLayouts/slideLayout6.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image" Target="../media/image55.png"/><Relationship Id="rId3" Type="http://schemas.openxmlformats.org/officeDocument/2006/relationships/image" Target="../media/image56.svg"/><Relationship Id="rId4" Type="http://schemas.openxmlformats.org/officeDocument/2006/relationships/slideLayout" Target="../slideLayouts/slideLayout6.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arxiv.org/abs/2406.17526" TargetMode="External"/><Relationship Id="rId2" Type="http://schemas.openxmlformats.org/officeDocument/2006/relationships/hyperlink" Target="https://github.com/joaodsmarques/LumberChunker" TargetMode="External"/><Relationship Id="rId3" Type="http://schemas.openxmlformats.org/officeDocument/2006/relationships/hyperlink" Target="mailto:andre.v.duarte@tecnico.ulisboa.pt" TargetMode="External"/><Relationship Id="rId4" Type="http://schemas.openxmlformats.org/officeDocument/2006/relationships/hyperlink" Target="https://huggingface.co/datasets/LumberChunker/GutenQA" TargetMode="External"/><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slideLayout" Target="../slideLayouts/slideLayout6.xml"/><Relationship Id="rId8"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3.png"/><Relationship Id="rId3" Type="http://schemas.openxmlformats.org/officeDocument/2006/relationships/slideLayout" Target="../slideLayouts/slideLayout6.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4.jpeg"/><Relationship Id="rId3" Type="http://schemas.openxmlformats.org/officeDocument/2006/relationships/slideLayout" Target="../slideLayouts/slideLayout6.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image" Target="../media/image26.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5.png"/><Relationship Id="rId8" Type="http://schemas.openxmlformats.org/officeDocument/2006/relationships/image" Target="../media/image26.svg"/><Relationship Id="rId9" Type="http://schemas.openxmlformats.org/officeDocument/2006/relationships/image" Target="../media/image25.png"/><Relationship Id="rId10" Type="http://schemas.openxmlformats.org/officeDocument/2006/relationships/image" Target="../media/image26.svg"/><Relationship Id="rId11" Type="http://schemas.openxmlformats.org/officeDocument/2006/relationships/image" Target="../media/image25.png"/><Relationship Id="rId12" Type="http://schemas.openxmlformats.org/officeDocument/2006/relationships/image" Target="../media/image26.svg"/><Relationship Id="rId13" Type="http://schemas.openxmlformats.org/officeDocument/2006/relationships/slideLayout" Target="../slideLayouts/slideLayout6.xml"/><Relationship Id="rId1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820800" y="1820520"/>
            <a:ext cx="115070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uFillTx/>
                <a:latin typeface="Aptos Display"/>
              </a:rPr>
              <a:t>LumberChunker</a:t>
            </a:r>
            <a:br>
              <a:rPr sz="4800"/>
            </a:br>
            <a:r>
              <a:rPr b="0" lang="en-US" sz="4600" strike="noStrike" u="none">
                <a:solidFill>
                  <a:srgbClr val="c00000"/>
                </a:solidFill>
                <a:effectLst/>
                <a:uFillTx/>
                <a:latin typeface="Aptos Display"/>
              </a:rPr>
              <a:t>Long-Form Narrative Document Segmentation</a:t>
            </a:r>
            <a:endParaRPr b="0" lang="en-US" sz="4600" strike="noStrike" u="none">
              <a:solidFill>
                <a:schemeClr val="dk1"/>
              </a:solidFill>
              <a:effectLst/>
              <a:uFillTx/>
              <a:latin typeface="Aptos"/>
            </a:endParaRPr>
          </a:p>
        </p:txBody>
      </p:sp>
      <p:sp>
        <p:nvSpPr>
          <p:cNvPr id="81" name="TextBox 13"/>
          <p:cNvSpPr/>
          <p:nvPr/>
        </p:nvSpPr>
        <p:spPr>
          <a:xfrm>
            <a:off x="853560" y="3711960"/>
            <a:ext cx="10419840" cy="1579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PT" sz="2800" strike="noStrike" u="sng">
                <a:solidFill>
                  <a:schemeClr val="lt2">
                    <a:lumMod val="25000"/>
                  </a:schemeClr>
                </a:solidFill>
                <a:effectLst/>
                <a:uFillTx/>
                <a:latin typeface="Aptos"/>
                <a:ea typeface="Verdana"/>
              </a:rPr>
              <a:t>André V. Duarte</a:t>
            </a:r>
            <a:r>
              <a:rPr b="0" lang="pt-PT" sz="2800" strike="noStrike" u="none" baseline="30000">
                <a:solidFill>
                  <a:schemeClr val="lt2">
                    <a:lumMod val="25000"/>
                  </a:schemeClr>
                </a:solidFill>
                <a:effectLst/>
                <a:uFillTx/>
                <a:latin typeface="Aptos"/>
                <a:ea typeface="Verdana"/>
              </a:rPr>
              <a:t>1</a:t>
            </a:r>
            <a:r>
              <a:rPr b="0" lang="pt-PT" sz="2800" strike="noStrike" u="none">
                <a:solidFill>
                  <a:schemeClr val="lt2">
                    <a:lumMod val="25000"/>
                  </a:schemeClr>
                </a:solidFill>
                <a:effectLst/>
                <a:uFillTx/>
                <a:latin typeface="Aptos"/>
                <a:ea typeface="Verdana"/>
              </a:rPr>
              <a:t>, João Marques</a:t>
            </a:r>
            <a:r>
              <a:rPr b="0" lang="pt-PT" sz="2800" strike="noStrike" u="none" baseline="30000">
                <a:solidFill>
                  <a:schemeClr val="lt2">
                    <a:lumMod val="25000"/>
                  </a:schemeClr>
                </a:solidFill>
                <a:effectLst/>
                <a:uFillTx/>
                <a:latin typeface="Aptos"/>
                <a:ea typeface="Verdana"/>
              </a:rPr>
              <a:t>1</a:t>
            </a:r>
            <a:r>
              <a:rPr b="0" lang="pt-PT" sz="2800" strike="noStrike" u="none">
                <a:solidFill>
                  <a:schemeClr val="lt2">
                    <a:lumMod val="25000"/>
                  </a:schemeClr>
                </a:solidFill>
                <a:effectLst/>
                <a:uFillTx/>
                <a:latin typeface="Aptos"/>
                <a:ea typeface="Verdana"/>
              </a:rPr>
              <a:t>, Miguel Graça</a:t>
            </a:r>
            <a:r>
              <a:rPr b="0" lang="pt-PT" sz="2800" strike="noStrike" u="none" baseline="30000">
                <a:solidFill>
                  <a:schemeClr val="lt2">
                    <a:lumMod val="25000"/>
                  </a:schemeClr>
                </a:solidFill>
                <a:effectLst/>
                <a:uFillTx/>
                <a:latin typeface="Aptos"/>
                <a:ea typeface="Verdana"/>
              </a:rPr>
              <a:t>1</a:t>
            </a:r>
            <a:r>
              <a:rPr b="0" lang="pt-PT" sz="2800" strike="noStrike" u="none">
                <a:solidFill>
                  <a:schemeClr val="lt2">
                    <a:lumMod val="25000"/>
                  </a:schemeClr>
                </a:solidFill>
                <a:effectLst/>
                <a:uFillTx/>
                <a:latin typeface="Aptos"/>
                <a:ea typeface="Verdana"/>
              </a:rPr>
              <a:t>,</a:t>
            </a:r>
            <a:endParaRPr b="0" lang="en-US" sz="2800" strike="noStrike" u="none">
              <a:solidFill>
                <a:srgbClr val="000000"/>
              </a:solidFill>
              <a:effectLst/>
              <a:uFillTx/>
              <a:latin typeface="Arial"/>
            </a:endParaRPr>
          </a:p>
          <a:p>
            <a:pPr defTabSz="914400">
              <a:lnSpc>
                <a:spcPct val="100000"/>
              </a:lnSpc>
            </a:pPr>
            <a:r>
              <a:rPr b="0" lang="pt-PT" sz="2800" strike="noStrike" u="none">
                <a:solidFill>
                  <a:schemeClr val="lt2">
                    <a:lumMod val="25000"/>
                  </a:schemeClr>
                </a:solidFill>
                <a:effectLst/>
                <a:uFillTx/>
                <a:latin typeface="Aptos"/>
                <a:ea typeface="Verdana"/>
              </a:rPr>
              <a:t>Miguel Freire</a:t>
            </a:r>
            <a:r>
              <a:rPr b="0" lang="pt-PT" sz="2800" strike="noStrike" u="none" baseline="30000">
                <a:solidFill>
                  <a:schemeClr val="lt2">
                    <a:lumMod val="25000"/>
                  </a:schemeClr>
                </a:solidFill>
                <a:effectLst/>
                <a:uFillTx/>
                <a:latin typeface="Aptos"/>
                <a:ea typeface="Verdana"/>
              </a:rPr>
              <a:t>2</a:t>
            </a:r>
            <a:r>
              <a:rPr b="0" lang="pt-PT" sz="2800" strike="noStrike" u="none">
                <a:solidFill>
                  <a:schemeClr val="lt2">
                    <a:lumMod val="25000"/>
                  </a:schemeClr>
                </a:solidFill>
                <a:effectLst/>
                <a:uFillTx/>
                <a:latin typeface="Aptos"/>
                <a:ea typeface="Verdana"/>
              </a:rPr>
              <a:t>, Lei Li</a:t>
            </a:r>
            <a:r>
              <a:rPr b="0" lang="pt-PT" sz="2800" strike="noStrike" u="none" baseline="30000">
                <a:solidFill>
                  <a:schemeClr val="lt2">
                    <a:lumMod val="25000"/>
                  </a:schemeClr>
                </a:solidFill>
                <a:effectLst/>
                <a:uFillTx/>
                <a:latin typeface="Aptos"/>
                <a:ea typeface="Verdana"/>
              </a:rPr>
              <a:t>3 , </a:t>
            </a:r>
            <a:r>
              <a:rPr b="0" lang="pt-PT" sz="2800" strike="noStrike" u="none">
                <a:solidFill>
                  <a:schemeClr val="lt2">
                    <a:lumMod val="25000"/>
                  </a:schemeClr>
                </a:solidFill>
                <a:effectLst/>
                <a:uFillTx/>
                <a:latin typeface="Aptos"/>
                <a:ea typeface="Verdana"/>
              </a:rPr>
              <a:t>Arlindo Oliveira</a:t>
            </a:r>
            <a:r>
              <a:rPr b="0" lang="pt-PT" sz="2800" strike="noStrike" u="none" baseline="30000">
                <a:solidFill>
                  <a:schemeClr val="lt2">
                    <a:lumMod val="25000"/>
                  </a:schemeClr>
                </a:solidFill>
                <a:effectLst/>
                <a:uFillTx/>
                <a:latin typeface="Aptos"/>
                <a:ea typeface="Verdana"/>
              </a:rPr>
              <a:t>1</a:t>
            </a:r>
            <a:endParaRPr b="0" lang="en-US" sz="2800" strike="noStrike" u="none">
              <a:solidFill>
                <a:srgbClr val="000000"/>
              </a:solidFill>
              <a:effectLst/>
              <a:uFillTx/>
              <a:latin typeface="Arial"/>
            </a:endParaRPr>
          </a:p>
          <a:p>
            <a:pPr defTabSz="914400">
              <a:lnSpc>
                <a:spcPct val="100000"/>
              </a:lnSpc>
            </a:pPr>
            <a:endParaRPr b="0" lang="en-US" sz="2800" strike="noStrike" u="none">
              <a:solidFill>
                <a:srgbClr val="000000"/>
              </a:solidFill>
              <a:effectLst/>
              <a:uFillTx/>
              <a:latin typeface="Arial"/>
            </a:endParaRPr>
          </a:p>
          <a:p>
            <a:pPr defTabSz="914400">
              <a:lnSpc>
                <a:spcPct val="100000"/>
              </a:lnSpc>
            </a:pPr>
            <a:r>
              <a:rPr b="0" lang="pt-PT" sz="2200" strike="noStrike" u="none" baseline="30000">
                <a:solidFill>
                  <a:schemeClr val="lt2">
                    <a:lumMod val="25000"/>
                  </a:schemeClr>
                </a:solidFill>
                <a:effectLst/>
                <a:uFillTx/>
                <a:latin typeface="Aptos"/>
                <a:ea typeface="Verdana"/>
              </a:rPr>
              <a:t>1</a:t>
            </a:r>
            <a:r>
              <a:rPr b="0" lang="pt-PT" sz="2200" strike="noStrike" u="none">
                <a:solidFill>
                  <a:schemeClr val="lt2">
                    <a:lumMod val="25000"/>
                  </a:schemeClr>
                </a:solidFill>
                <a:effectLst/>
                <a:uFillTx/>
                <a:latin typeface="Aptos"/>
                <a:ea typeface="Verdana"/>
              </a:rPr>
              <a:t>INESC-ID / Instituto Superior Técnico </a:t>
            </a:r>
            <a:r>
              <a:rPr b="0" lang="pt-PT" sz="2200" strike="noStrike" u="none" baseline="30000">
                <a:solidFill>
                  <a:schemeClr val="lt2">
                    <a:lumMod val="25000"/>
                  </a:schemeClr>
                </a:solidFill>
                <a:effectLst/>
                <a:uFillTx/>
                <a:latin typeface="Aptos"/>
                <a:ea typeface="Verdana"/>
              </a:rPr>
              <a:t>2</a:t>
            </a:r>
            <a:r>
              <a:rPr b="0" lang="pt-PT" sz="2200" strike="noStrike" u="none">
                <a:solidFill>
                  <a:schemeClr val="lt2">
                    <a:lumMod val="25000"/>
                  </a:schemeClr>
                </a:solidFill>
                <a:effectLst/>
                <a:uFillTx/>
                <a:latin typeface="Aptos"/>
                <a:ea typeface="Verdana"/>
              </a:rPr>
              <a:t>Neuralshift </a:t>
            </a:r>
            <a:r>
              <a:rPr b="0" lang="pt-PT" sz="2200" strike="noStrike" u="none" baseline="30000">
                <a:solidFill>
                  <a:schemeClr val="lt2">
                    <a:lumMod val="25000"/>
                  </a:schemeClr>
                </a:solidFill>
                <a:effectLst/>
                <a:uFillTx/>
                <a:latin typeface="Aptos"/>
                <a:ea typeface="Verdana"/>
              </a:rPr>
              <a:t>3</a:t>
            </a:r>
            <a:r>
              <a:rPr b="0" lang="pt-PT" sz="2200" strike="noStrike" u="none">
                <a:solidFill>
                  <a:schemeClr val="lt2">
                    <a:lumMod val="25000"/>
                  </a:schemeClr>
                </a:solidFill>
                <a:effectLst/>
                <a:uFillTx/>
                <a:latin typeface="Aptos"/>
                <a:ea typeface="Verdana"/>
              </a:rPr>
              <a:t>Carnegie Mellon University </a:t>
            </a:r>
            <a:endParaRPr b="0" lang="en-US" sz="2200" strike="noStrike" u="none">
              <a:solidFill>
                <a:srgbClr val="000000"/>
              </a:solidFill>
              <a:effectLst/>
              <a:uFillTx/>
              <a:latin typeface="Arial"/>
            </a:endParaRPr>
          </a:p>
        </p:txBody>
      </p:sp>
      <p:pic>
        <p:nvPicPr>
          <p:cNvPr id="82" name="Picture 19" descr="Blue text on a white background&#10;&#10;Description automatically generated"/>
          <p:cNvPicPr/>
          <p:nvPr/>
        </p:nvPicPr>
        <p:blipFill>
          <a:blip r:embed="rId1"/>
          <a:stretch/>
        </p:blipFill>
        <p:spPr>
          <a:xfrm>
            <a:off x="941040" y="6325200"/>
            <a:ext cx="2251080" cy="367920"/>
          </a:xfrm>
          <a:prstGeom prst="rect">
            <a:avLst/>
          </a:prstGeom>
          <a:noFill/>
          <a:ln w="0">
            <a:noFill/>
          </a:ln>
        </p:spPr>
      </p:pic>
      <p:pic>
        <p:nvPicPr>
          <p:cNvPr id="83" name="Picture 14" descr="undefined"/>
          <p:cNvPicPr/>
          <p:nvPr/>
        </p:nvPicPr>
        <p:blipFill>
          <a:blip r:embed="rId2"/>
          <a:stretch/>
        </p:blipFill>
        <p:spPr>
          <a:xfrm>
            <a:off x="5649120" y="6411960"/>
            <a:ext cx="2852640" cy="254160"/>
          </a:xfrm>
          <a:prstGeom prst="rect">
            <a:avLst/>
          </a:prstGeom>
          <a:noFill/>
          <a:ln w="0">
            <a:noFill/>
          </a:ln>
        </p:spPr>
      </p:pic>
      <p:pic>
        <p:nvPicPr>
          <p:cNvPr id="84" name="Graphic 3" descr=""/>
          <p:cNvPicPr/>
          <p:nvPr/>
        </p:nvPicPr>
        <p:blipFill>
          <a:blip r:embed="rId3">
            <a:extLst>
              <a:ext uri="{96DAC541-7B7A-43D3-8B79-37D633B846F1}">
                <asvg:svgBlip xmlns:asvg="http://schemas.microsoft.com/office/drawing/2016/SVG/main" r:embed="rId4"/>
              </a:ext>
            </a:extLst>
          </a:blip>
          <a:stretch/>
        </p:blipFill>
        <p:spPr>
          <a:xfrm>
            <a:off x="3756240" y="6311520"/>
            <a:ext cx="1329120" cy="394920"/>
          </a:xfrm>
          <a:prstGeom prst="rect">
            <a:avLst/>
          </a:prstGeom>
          <a:noFill/>
          <a:ln w="0">
            <a:noFill/>
          </a:ln>
        </p:spPr>
      </p:pic>
      <p:sp>
        <p:nvSpPr>
          <p:cNvPr id="85" name="Rectangle 1"/>
          <p:cNvSpPr/>
          <p:nvPr/>
        </p:nvSpPr>
        <p:spPr>
          <a:xfrm>
            <a:off x="0" y="0"/>
            <a:ext cx="8562600" cy="360"/>
          </a:xfrm>
          <a:prstGeom prst="rect">
            <a:avLst/>
          </a:prstGeom>
          <a:noFill/>
          <a:ln w="0">
            <a:noFill/>
          </a:ln>
        </p:spPr>
        <p:style>
          <a:lnRef idx="0"/>
          <a:fillRef idx="0"/>
          <a:effectRef idx="0"/>
          <a:fontRef idx="minor"/>
        </p:style>
        <p:txBody>
          <a:bodyPr numCol="1" spcCol="0" wrap="none" tIns="-45000" bIns="-45000" anchor="ctr">
            <a:spAutoFit/>
          </a:bodyPr>
          <a:p>
            <a:pPr defTabSz="914400">
              <a:lnSpc>
                <a:spcPct val="100000"/>
              </a:lnSpc>
              <a:tabLst>
                <a:tab algn="l" pos="0"/>
              </a:tabLst>
            </a:pPr>
            <a:br>
              <a:rPr sz="1800"/>
            </a:br>
            <a:endParaRPr b="0" lang="en-US" sz="1800" strike="noStrike" u="none">
              <a:solidFill>
                <a:srgbClr val="000000"/>
              </a:solidFill>
              <a:effectLst/>
              <a:uFillTx/>
              <a:latin typeface="Arial"/>
            </a:endParaRPr>
          </a:p>
          <a:p>
            <a:pPr defTabSz="914400">
              <a:lnSpc>
                <a:spcPct val="100000"/>
              </a:lnSpc>
              <a:tabLst>
                <a:tab algn="l" pos="0"/>
              </a:tabLst>
            </a:pPr>
            <a:endParaRPr b="0" lang="en-US" sz="1800" strike="noStrike" u="none">
              <a:solidFill>
                <a:srgbClr val="000000"/>
              </a:solidFill>
              <a:effectLst/>
              <a:uFillTx/>
              <a:latin typeface="Arial"/>
            </a:endParaRPr>
          </a:p>
        </p:txBody>
      </p:sp>
      <p:pic>
        <p:nvPicPr>
          <p:cNvPr id="86" name="Picture 2" descr="A concept logo for LumberChunker featuring a stylized lumberjack holding an axe. Instead of chopping logs, the lumberjack is chopping book segments or text blocks, each log representing a chunk of text being split or organized. The axe has a sleek, modern touch, subtly resembling a stylized 'LLM' to hint at AI technology. In the background, there is a book or page of text being sliced into neat chunks, visually conveying the chunking process. The colors are earthy and natural, using deep greens and browns, combined with modern tech colors like white and blue, merging the lumberjack theme with AI-driven text processing. The text 'LumberChunker' appears in a bold, rustic font that has an outdoorsy, labor-associated feel, yet with a modern edge, symbolizing AI-driven technology."/>
          <p:cNvPicPr/>
          <p:nvPr/>
        </p:nvPicPr>
        <p:blipFill>
          <a:blip r:embed="rId5"/>
          <a:stretch/>
        </p:blipFill>
        <p:spPr>
          <a:xfrm>
            <a:off x="941040" y="349920"/>
            <a:ext cx="1170000" cy="1170000"/>
          </a:xfrm>
          <a:prstGeom prst="rect">
            <a:avLst/>
          </a:prstGeom>
          <a:noFill/>
          <a:ln w="0">
            <a:noFill/>
          </a:ln>
        </p:spPr>
      </p:pic>
      <p:sp>
        <p:nvSpPr>
          <p:cNvPr id="87" name="Rectangle 3"/>
          <p:cNvSpPr/>
          <p:nvPr/>
        </p:nvSpPr>
        <p:spPr>
          <a:xfrm>
            <a:off x="1628640" y="447840"/>
            <a:ext cx="5304960" cy="360"/>
          </a:xfrm>
          <a:prstGeom prst="rect">
            <a:avLst/>
          </a:prstGeom>
          <a:noFill/>
          <a:ln w="0">
            <a:noFill/>
          </a:ln>
        </p:spPr>
        <p:style>
          <a:lnRef idx="0"/>
          <a:fillRef idx="0"/>
          <a:effectRef idx="0"/>
          <a:fontRef idx="minor"/>
        </p:style>
        <p:txBody>
          <a:bodyPr numCol="1" spcCol="0" wrap="none" tIns="-45000" bIns="-45000" anchor="ctr">
            <a:spAutoFit/>
          </a:bodyPr>
          <a:p>
            <a:pPr defTabSz="914400">
              <a:lnSpc>
                <a:spcPct val="100000"/>
              </a:lnSpc>
              <a:tabLst>
                <a:tab algn="l" pos="0"/>
              </a:tabLst>
            </a:pPr>
            <a:br>
              <a:rPr sz="1800"/>
            </a:b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Box 9"/>
          <p:cNvSpPr/>
          <p:nvPr/>
        </p:nvSpPr>
        <p:spPr>
          <a:xfrm>
            <a:off x="838080" y="1539720"/>
            <a:ext cx="10793520" cy="50472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1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2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23" name="Rectangle 8"/>
          <p:cNvSpPr/>
          <p:nvPr/>
        </p:nvSpPr>
        <p:spPr>
          <a:xfrm>
            <a:off x="851040" y="4977360"/>
            <a:ext cx="10771920" cy="1350360"/>
          </a:xfrm>
          <a:prstGeom prst="rect">
            <a:avLst/>
          </a:prstGeom>
          <a:solidFill>
            <a:schemeClr val="lt2">
              <a:lumMod val="25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24" name="Rectangle 3"/>
          <p:cNvSpPr/>
          <p:nvPr/>
        </p:nvSpPr>
        <p:spPr>
          <a:xfrm>
            <a:off x="851040" y="2889000"/>
            <a:ext cx="7325640" cy="2016720"/>
          </a:xfrm>
          <a:prstGeom prst="rect">
            <a:avLst/>
          </a:prstGeom>
          <a:solidFill>
            <a:schemeClr val="accent3">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25" name="Rectangle 5"/>
          <p:cNvSpPr/>
          <p:nvPr/>
        </p:nvSpPr>
        <p:spPr>
          <a:xfrm>
            <a:off x="851040" y="1577880"/>
            <a:ext cx="7325640" cy="1251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26" name="TextBox 16"/>
          <p:cNvSpPr/>
          <p:nvPr/>
        </p:nvSpPr>
        <p:spPr>
          <a:xfrm>
            <a:off x="8177040" y="311040"/>
            <a:ext cx="3734640" cy="1076760"/>
          </a:xfrm>
          <a:prstGeom prst="rect">
            <a:avLst/>
          </a:prstGeom>
          <a:blipFill rotWithShape="0">
            <a:blip r:embed="rId1"/>
            <a:srcRect/>
            <a:stretch/>
          </a:blipFill>
          <a:ln w="38100">
            <a:solidFill>
              <a:srgbClr val="0f9ed5">
                <a:lumMod val="50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27"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Box 11"/>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29" name="TextBox 12"/>
          <p:cNvSpPr/>
          <p:nvPr/>
        </p:nvSpPr>
        <p:spPr>
          <a:xfrm>
            <a:off x="8177040" y="311040"/>
            <a:ext cx="3734640" cy="1076760"/>
          </a:xfrm>
          <a:prstGeom prst="rect">
            <a:avLst/>
          </a:prstGeom>
          <a:blipFill rotWithShape="0">
            <a:blip r:embed="rId1"/>
            <a:srcRect/>
            <a:stretch/>
          </a:blipFill>
          <a:ln w="38100">
            <a:solidFill>
              <a:srgbClr val="0f9ed5">
                <a:lumMod val="50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pic>
        <p:nvPicPr>
          <p:cNvPr id="230" name="Graphic 18" descr="Thumbs Down with solid fill"/>
          <p:cNvPicPr/>
          <p:nvPr/>
        </p:nvPicPr>
        <p:blipFill>
          <a:blip r:embed="rId2">
            <a:extLst>
              <a:ext uri="{96DAC541-7B7A-43D3-8B79-37D633B846F1}">
                <asvg:svgBlip xmlns:asvg="http://schemas.microsoft.com/office/drawing/2016/SVG/main" r:embed="rId3"/>
              </a:ext>
            </a:extLst>
          </a:blip>
          <a:stretch/>
        </p:blipFill>
        <p:spPr>
          <a:xfrm>
            <a:off x="9308160" y="2468160"/>
            <a:ext cx="1472400" cy="1472400"/>
          </a:xfrm>
          <a:prstGeom prst="rect">
            <a:avLst/>
          </a:prstGeom>
          <a:noFill/>
          <a:ln w="0">
            <a:noFill/>
          </a:ln>
        </p:spPr>
      </p:pic>
      <p:sp>
        <p:nvSpPr>
          <p:cNvPr id="23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32" name="Rectangle 1"/>
          <p:cNvSpPr/>
          <p:nvPr/>
        </p:nvSpPr>
        <p:spPr>
          <a:xfrm>
            <a:off x="851040" y="4977360"/>
            <a:ext cx="10771920" cy="1350360"/>
          </a:xfrm>
          <a:prstGeom prst="rect">
            <a:avLst/>
          </a:prstGeom>
          <a:solidFill>
            <a:schemeClr val="lt2">
              <a:lumMod val="25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33" name="Rectangle 3"/>
          <p:cNvSpPr/>
          <p:nvPr/>
        </p:nvSpPr>
        <p:spPr>
          <a:xfrm>
            <a:off x="851040" y="2889000"/>
            <a:ext cx="7325640" cy="2016720"/>
          </a:xfrm>
          <a:prstGeom prst="rect">
            <a:avLst/>
          </a:prstGeom>
          <a:solidFill>
            <a:schemeClr val="accent3">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34" name="Rectangle 5"/>
          <p:cNvSpPr/>
          <p:nvPr/>
        </p:nvSpPr>
        <p:spPr>
          <a:xfrm>
            <a:off x="851040" y="1577880"/>
            <a:ext cx="7325640" cy="1251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ontent Placeholder 5"/>
          <p:cNvSpPr/>
          <p:nvPr/>
        </p:nvSpPr>
        <p:spPr>
          <a:xfrm>
            <a:off x="990720" y="1671840"/>
            <a:ext cx="10641240" cy="445464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Recursive Chunking</a:t>
            </a:r>
            <a:endParaRPr b="0" lang="en-US" sz="3200" strike="noStrike" u="none">
              <a:solidFill>
                <a:srgbClr val="000000"/>
              </a:solidFill>
              <a:effectLst/>
              <a:uFillTx/>
              <a:latin typeface="Arial"/>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Text is split by a list of characters: </a:t>
            </a:r>
            <a:r>
              <a:rPr b="0" lang="en-US" sz="2800" strike="noStrike" u="none">
                <a:solidFill>
                  <a:srgbClr val="1c1e21"/>
                </a:solidFill>
                <a:effectLst/>
                <a:uFillTx/>
                <a:latin typeface="SFMono-Regular"/>
                <a:ea typeface="Verdana"/>
              </a:rPr>
              <a:t>["\n\n", "\n", " ", ""]</a:t>
            </a: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Ensuring chunks have a length similar to a predefined value.</a:t>
            </a: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3a3a3a"/>
              </a:buClr>
              <a:buFont typeface="Verdana"/>
              <a:buChar char="–"/>
            </a:pPr>
            <a:r>
              <a:rPr b="0" lang="en-GB" sz="2800" strike="noStrike" u="none">
                <a:solidFill>
                  <a:schemeClr val="lt2">
                    <a:lumMod val="25000"/>
                  </a:schemeClr>
                </a:solidFill>
                <a:effectLst/>
                <a:uFillTx/>
                <a:latin typeface="Aptos"/>
                <a:ea typeface="Verdana"/>
              </a:rPr>
              <a:t>Langchain's RecursiveCharacterTextSplitter.</a:t>
            </a:r>
            <a:endParaRPr b="0" lang="en-US" sz="2800" strike="noStrike" u="none">
              <a:solidFill>
                <a:srgbClr val="000000"/>
              </a:solidFill>
              <a:effectLst/>
              <a:uFillTx/>
              <a:latin typeface="Arial"/>
            </a:endParaRPr>
          </a:p>
          <a:p>
            <a:pPr algn="just" defTabSz="914400">
              <a:lnSpc>
                <a:spcPct val="90000"/>
              </a:lnSpc>
              <a:spcBef>
                <a:spcPts val="499"/>
              </a:spcBef>
            </a:pP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4ea72e"/>
              </a:buClr>
              <a:buFont typeface="Verdana"/>
              <a:buChar char="–"/>
            </a:pPr>
            <a:r>
              <a:rPr b="0" lang="en-GB" sz="2800" strike="noStrike" u="none">
                <a:solidFill>
                  <a:schemeClr val="accent6"/>
                </a:solidFill>
                <a:effectLst/>
                <a:uFillTx/>
                <a:latin typeface="Aptos"/>
                <a:ea typeface="Verdana"/>
              </a:rPr>
              <a:t> </a:t>
            </a:r>
            <a:r>
              <a:rPr b="0" lang="en-GB" sz="2800" strike="noStrike" u="none">
                <a:solidFill>
                  <a:schemeClr val="accent6">
                    <a:lumMod val="75000"/>
                  </a:schemeClr>
                </a:solidFill>
                <a:effectLst/>
                <a:uFillTx/>
                <a:latin typeface="Aptos"/>
                <a:ea typeface="Verdana"/>
              </a:rPr>
              <a:t>Preserves sentence structure.</a:t>
            </a: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b22a2c"/>
              </a:buClr>
              <a:buFont typeface="Verdana"/>
              <a:buChar char="–"/>
            </a:pPr>
            <a:r>
              <a:rPr b="0" lang="en-GB" sz="2800" strike="noStrike" u="none">
                <a:solidFill>
                  <a:srgbClr val="b22a2c"/>
                </a:solidFill>
                <a:effectLst/>
                <a:uFillTx/>
                <a:latin typeface="Aptos"/>
                <a:ea typeface="Verdana"/>
              </a:rPr>
              <a:t> Completely disregards semantics.</a:t>
            </a:r>
            <a:endParaRPr b="0" lang="en-US" sz="2800" strike="noStrike" u="none">
              <a:solidFill>
                <a:srgbClr val="000000"/>
              </a:solidFill>
              <a:effectLst/>
              <a:uFillTx/>
              <a:latin typeface="Arial"/>
            </a:endParaRPr>
          </a:p>
        </p:txBody>
      </p:sp>
      <p:sp>
        <p:nvSpPr>
          <p:cNvPr id="236"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37" name="TextBox 1"/>
          <p:cNvSpPr/>
          <p:nvPr/>
        </p:nvSpPr>
        <p:spPr>
          <a:xfrm>
            <a:off x="8177040" y="311040"/>
            <a:ext cx="3734640" cy="1076760"/>
          </a:xfrm>
          <a:prstGeom prst="rect">
            <a:avLst/>
          </a:prstGeom>
          <a:blipFill rotWithShape="0">
            <a:blip r:embed="rId1"/>
            <a:srcRect/>
            <a:stretch/>
          </a:blipFill>
          <a:ln w="38100">
            <a:solidFill>
              <a:srgbClr val="0f9ed5">
                <a:lumMod val="50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Box 9"/>
          <p:cNvSpPr/>
          <p:nvPr/>
        </p:nvSpPr>
        <p:spPr>
          <a:xfrm>
            <a:off x="838080" y="1539720"/>
            <a:ext cx="10793520" cy="47530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39"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27720"/>
            <a:ext cx="621540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41" name="TextBox 7"/>
          <p:cNvSpPr/>
          <p:nvPr/>
        </p:nvSpPr>
        <p:spPr>
          <a:xfrm>
            <a:off x="838080" y="1539720"/>
            <a:ext cx="10793520" cy="4800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42" name="Rectangle 8"/>
          <p:cNvSpPr/>
          <p:nvPr/>
        </p:nvSpPr>
        <p:spPr>
          <a:xfrm>
            <a:off x="860040" y="1517760"/>
            <a:ext cx="7325640" cy="3402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43" name="Rectangle 10"/>
          <p:cNvSpPr/>
          <p:nvPr/>
        </p:nvSpPr>
        <p:spPr>
          <a:xfrm>
            <a:off x="860040" y="5002200"/>
            <a:ext cx="10771920" cy="1294920"/>
          </a:xfrm>
          <a:prstGeom prst="rect">
            <a:avLst/>
          </a:prstGeom>
          <a:solidFill>
            <a:schemeClr val="accent6">
              <a:lumMod val="40000"/>
              <a:lumOff val="6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838080" y="27720"/>
            <a:ext cx="621540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45" name="TextBox 7"/>
          <p:cNvSpPr/>
          <p:nvPr/>
        </p:nvSpPr>
        <p:spPr>
          <a:xfrm>
            <a:off x="838080" y="1539720"/>
            <a:ext cx="10793520" cy="4800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46" name="Rectangle 8"/>
          <p:cNvSpPr/>
          <p:nvPr/>
        </p:nvSpPr>
        <p:spPr>
          <a:xfrm>
            <a:off x="860040" y="1517760"/>
            <a:ext cx="7325640" cy="3402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47" name="Rectangle 10"/>
          <p:cNvSpPr/>
          <p:nvPr/>
        </p:nvSpPr>
        <p:spPr>
          <a:xfrm>
            <a:off x="860040" y="5002200"/>
            <a:ext cx="10771920" cy="1294920"/>
          </a:xfrm>
          <a:prstGeom prst="rect">
            <a:avLst/>
          </a:prstGeom>
          <a:solidFill>
            <a:schemeClr val="accent6">
              <a:lumMod val="40000"/>
              <a:lumOff val="6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48" name="TextBox 11"/>
          <p:cNvSpPr/>
          <p:nvPr/>
        </p:nvSpPr>
        <p:spPr>
          <a:xfrm>
            <a:off x="8611920" y="1516680"/>
            <a:ext cx="3019680" cy="923040"/>
          </a:xfrm>
          <a:prstGeom prst="rect">
            <a:avLst/>
          </a:prstGeom>
          <a:solidFill>
            <a:srgbClr val="fbfeff"/>
          </a:solidFill>
          <a:ln w="19050">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Aptos"/>
              </a:rPr>
              <a:t>Christopher convinces narrator to tell story of Winnie-the-Pooh</a:t>
            </a:r>
            <a:endParaRPr b="0" lang="en-US" sz="1800" strike="noStrike" u="none">
              <a:solidFill>
                <a:srgbClr val="000000"/>
              </a:solidFill>
              <a:effectLst/>
              <a:uFillTx/>
              <a:latin typeface="Arial"/>
            </a:endParaRPr>
          </a:p>
        </p:txBody>
      </p:sp>
      <p:sp>
        <p:nvSpPr>
          <p:cNvPr id="249" name="Arc 18"/>
          <p:cNvSpPr/>
          <p:nvPr/>
        </p:nvSpPr>
        <p:spPr>
          <a:xfrm flipV="1">
            <a:off x="7589520" y="26640"/>
            <a:ext cx="2709720" cy="3349800"/>
          </a:xfrm>
          <a:prstGeom prst="arc">
            <a:avLst>
              <a:gd name="adj1" fmla="val 14473371"/>
              <a:gd name="adj2" fmla="val 19742175"/>
            </a:avLst>
          </a:prstGeom>
          <a:noFill/>
          <a:ln>
            <a:solidFill>
              <a:srgbClr val="156082"/>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838080" y="27720"/>
            <a:ext cx="621540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51" name="TextBox 7"/>
          <p:cNvSpPr/>
          <p:nvPr/>
        </p:nvSpPr>
        <p:spPr>
          <a:xfrm>
            <a:off x="838080" y="1539720"/>
            <a:ext cx="10793520" cy="4800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52" name="Rectangle 8"/>
          <p:cNvSpPr/>
          <p:nvPr/>
        </p:nvSpPr>
        <p:spPr>
          <a:xfrm>
            <a:off x="914400" y="1539720"/>
            <a:ext cx="7325640" cy="3402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53" name="Rectangle 10"/>
          <p:cNvSpPr/>
          <p:nvPr/>
        </p:nvSpPr>
        <p:spPr>
          <a:xfrm>
            <a:off x="860040" y="5002200"/>
            <a:ext cx="10771920" cy="1294920"/>
          </a:xfrm>
          <a:prstGeom prst="rect">
            <a:avLst/>
          </a:prstGeom>
          <a:solidFill>
            <a:schemeClr val="accent6">
              <a:lumMod val="40000"/>
              <a:lumOff val="6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54" name="TextBox 11"/>
          <p:cNvSpPr/>
          <p:nvPr/>
        </p:nvSpPr>
        <p:spPr>
          <a:xfrm>
            <a:off x="8611920" y="1516680"/>
            <a:ext cx="3019680" cy="923040"/>
          </a:xfrm>
          <a:prstGeom prst="rect">
            <a:avLst/>
          </a:prstGeom>
          <a:solidFill>
            <a:srgbClr val="fbfeff"/>
          </a:solidFill>
          <a:ln w="19050">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Aptos"/>
              </a:rPr>
              <a:t>Christopher convinces narrator to tell story of Winnie-the-Pooh</a:t>
            </a:r>
            <a:endParaRPr b="0" lang="en-US" sz="1800" strike="noStrike" u="none">
              <a:solidFill>
                <a:srgbClr val="000000"/>
              </a:solidFill>
              <a:effectLst/>
              <a:uFillTx/>
              <a:latin typeface="Arial"/>
            </a:endParaRPr>
          </a:p>
        </p:txBody>
      </p:sp>
      <p:sp>
        <p:nvSpPr>
          <p:cNvPr id="255" name="TextBox 12"/>
          <p:cNvSpPr/>
          <p:nvPr/>
        </p:nvSpPr>
        <p:spPr>
          <a:xfrm>
            <a:off x="9834120" y="4171320"/>
            <a:ext cx="1797480" cy="369000"/>
          </a:xfrm>
          <a:prstGeom prst="rect">
            <a:avLst/>
          </a:prstGeom>
          <a:solidFill>
            <a:srgbClr val="f9fdf7"/>
          </a:solidFill>
          <a:ln w="19050">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Aptos"/>
              </a:rPr>
              <a:t>Story is starting</a:t>
            </a:r>
            <a:endParaRPr b="0" lang="en-US" sz="1800" strike="noStrike" u="none">
              <a:solidFill>
                <a:srgbClr val="000000"/>
              </a:solidFill>
              <a:effectLst/>
              <a:uFillTx/>
              <a:latin typeface="Arial"/>
            </a:endParaRPr>
          </a:p>
        </p:txBody>
      </p:sp>
      <p:sp>
        <p:nvSpPr>
          <p:cNvPr id="256" name="Arc 18"/>
          <p:cNvSpPr/>
          <p:nvPr/>
        </p:nvSpPr>
        <p:spPr>
          <a:xfrm flipV="1">
            <a:off x="7589520" y="26640"/>
            <a:ext cx="2709720" cy="3349800"/>
          </a:xfrm>
          <a:prstGeom prst="arc">
            <a:avLst>
              <a:gd name="adj1" fmla="val 14473371"/>
              <a:gd name="adj2" fmla="val 19742175"/>
            </a:avLst>
          </a:prstGeom>
          <a:noFill/>
          <a:ln>
            <a:solidFill>
              <a:srgbClr val="0f9ed5">
                <a:lumMod val="50000"/>
              </a:srgbClr>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ptos"/>
            </a:endParaRPr>
          </a:p>
        </p:txBody>
      </p:sp>
      <p:sp>
        <p:nvSpPr>
          <p:cNvPr id="257" name="Arc 2"/>
          <p:cNvSpPr/>
          <p:nvPr/>
        </p:nvSpPr>
        <p:spPr>
          <a:xfrm>
            <a:off x="9102240" y="4388040"/>
            <a:ext cx="1613520" cy="1294920"/>
          </a:xfrm>
          <a:prstGeom prst="arc">
            <a:avLst>
              <a:gd name="adj1" fmla="val 10932758"/>
              <a:gd name="adj2" fmla="val 15781495"/>
            </a:avLst>
          </a:prstGeom>
          <a:noFill/>
          <a:ln>
            <a:solidFill>
              <a:srgbClr val="677d68"/>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838080" y="27720"/>
            <a:ext cx="621540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
        <p:nvSpPr>
          <p:cNvPr id="259" name="TextBox 7"/>
          <p:cNvSpPr/>
          <p:nvPr/>
        </p:nvSpPr>
        <p:spPr>
          <a:xfrm>
            <a:off x="838080" y="1539720"/>
            <a:ext cx="10793520" cy="48009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260" name="Rectangle 8"/>
          <p:cNvSpPr/>
          <p:nvPr/>
        </p:nvSpPr>
        <p:spPr>
          <a:xfrm>
            <a:off x="860040" y="1517760"/>
            <a:ext cx="7325640" cy="340200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61" name="Rectangle 10"/>
          <p:cNvSpPr/>
          <p:nvPr/>
        </p:nvSpPr>
        <p:spPr>
          <a:xfrm>
            <a:off x="860040" y="5002200"/>
            <a:ext cx="10771920" cy="1294920"/>
          </a:xfrm>
          <a:prstGeom prst="rect">
            <a:avLst/>
          </a:prstGeom>
          <a:solidFill>
            <a:schemeClr val="accent6">
              <a:lumMod val="40000"/>
              <a:lumOff val="6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62" name="TextBox 11"/>
          <p:cNvSpPr/>
          <p:nvPr/>
        </p:nvSpPr>
        <p:spPr>
          <a:xfrm>
            <a:off x="8611920" y="1516680"/>
            <a:ext cx="3019680" cy="923040"/>
          </a:xfrm>
          <a:prstGeom prst="rect">
            <a:avLst/>
          </a:prstGeom>
          <a:solidFill>
            <a:srgbClr val="fbfeff"/>
          </a:solidFill>
          <a:ln w="19050">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Aptos"/>
              </a:rPr>
              <a:t>Christopher convinces narrator to tell story of Winnie-the-Pooh</a:t>
            </a:r>
            <a:endParaRPr b="0" lang="en-US" sz="1800" strike="noStrike" u="none">
              <a:solidFill>
                <a:srgbClr val="000000"/>
              </a:solidFill>
              <a:effectLst/>
              <a:uFillTx/>
              <a:latin typeface="Arial"/>
            </a:endParaRPr>
          </a:p>
        </p:txBody>
      </p:sp>
      <p:sp>
        <p:nvSpPr>
          <p:cNvPr id="263" name="TextBox 12"/>
          <p:cNvSpPr/>
          <p:nvPr/>
        </p:nvSpPr>
        <p:spPr>
          <a:xfrm>
            <a:off x="9834120" y="4171320"/>
            <a:ext cx="1797480" cy="369000"/>
          </a:xfrm>
          <a:prstGeom prst="rect">
            <a:avLst/>
          </a:prstGeom>
          <a:solidFill>
            <a:srgbClr val="f9fdf7"/>
          </a:solidFill>
          <a:ln w="19050">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1800" strike="noStrike" u="none">
                <a:solidFill>
                  <a:schemeClr val="dk1"/>
                </a:solidFill>
                <a:effectLst/>
                <a:uFillTx/>
                <a:latin typeface="Aptos"/>
              </a:rPr>
              <a:t>Story is starting</a:t>
            </a:r>
            <a:endParaRPr b="0" lang="en-US" sz="1800" strike="noStrike" u="none">
              <a:solidFill>
                <a:srgbClr val="000000"/>
              </a:solidFill>
              <a:effectLst/>
              <a:uFillTx/>
              <a:latin typeface="Arial"/>
            </a:endParaRPr>
          </a:p>
        </p:txBody>
      </p:sp>
      <p:sp>
        <p:nvSpPr>
          <p:cNvPr id="264" name="Arc 18"/>
          <p:cNvSpPr/>
          <p:nvPr/>
        </p:nvSpPr>
        <p:spPr>
          <a:xfrm flipV="1">
            <a:off x="7589520" y="26640"/>
            <a:ext cx="2709720" cy="3349800"/>
          </a:xfrm>
          <a:prstGeom prst="arc">
            <a:avLst>
              <a:gd name="adj1" fmla="val 14473371"/>
              <a:gd name="adj2" fmla="val 19742175"/>
            </a:avLst>
          </a:prstGeom>
          <a:noFill/>
          <a:ln>
            <a:solidFill>
              <a:srgbClr val="0f9ed5">
                <a:lumMod val="50000"/>
              </a:srgbClr>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ptos"/>
            </a:endParaRPr>
          </a:p>
        </p:txBody>
      </p:sp>
      <p:sp>
        <p:nvSpPr>
          <p:cNvPr id="265" name="Arc 2"/>
          <p:cNvSpPr/>
          <p:nvPr/>
        </p:nvSpPr>
        <p:spPr>
          <a:xfrm>
            <a:off x="9102240" y="4388040"/>
            <a:ext cx="1613520" cy="1294920"/>
          </a:xfrm>
          <a:prstGeom prst="arc">
            <a:avLst>
              <a:gd name="adj1" fmla="val 10932758"/>
              <a:gd name="adj2" fmla="val 15781495"/>
            </a:avLst>
          </a:prstGeom>
          <a:noFill/>
          <a:ln>
            <a:solidFill>
              <a:srgbClr val="677d68"/>
            </a:solidFill>
          </a:ln>
        </p:spPr>
        <p:style>
          <a:lnRef idx="2">
            <a:schemeClr val="accent1"/>
          </a:lnRef>
          <a:fillRef idx="0">
            <a:schemeClr val="accent1"/>
          </a:fillRef>
          <a:effectRef idx="1">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1"/>
              </a:solidFill>
              <a:effectLst/>
              <a:uFillTx/>
              <a:latin typeface="Aptos"/>
            </a:endParaRPr>
          </a:p>
        </p:txBody>
      </p:sp>
      <p:pic>
        <p:nvPicPr>
          <p:cNvPr id="266" name="Graphic 3" descr="Thumbs Down with solid fill"/>
          <p:cNvPicPr/>
          <p:nvPr/>
        </p:nvPicPr>
        <p:blipFill>
          <a:blip r:embed="rId1">
            <a:extLst>
              <a:ext uri="{96DAC541-7B7A-43D3-8B79-37D633B846F1}">
                <asvg:svgBlip xmlns:asvg="http://schemas.microsoft.com/office/drawing/2016/SVG/main" r:embed="rId2"/>
              </a:ext>
            </a:extLst>
          </a:blip>
          <a:stretch/>
        </p:blipFill>
        <p:spPr>
          <a:xfrm flipH="1" rot="10800000">
            <a:off x="10042920" y="2519640"/>
            <a:ext cx="1472400" cy="1472400"/>
          </a:xfrm>
          <a:prstGeom prst="rect">
            <a:avLst/>
          </a:prstGeom>
          <a:noFill/>
          <a:ln w="0">
            <a:noFill/>
          </a:ln>
        </p:spPr>
      </p:pic>
      <p:sp>
        <p:nvSpPr>
          <p:cNvPr id="267" name="TextBox 6"/>
          <p:cNvSpPr/>
          <p:nvPr/>
        </p:nvSpPr>
        <p:spPr>
          <a:xfrm>
            <a:off x="8177040" y="428760"/>
            <a:ext cx="3734640" cy="52272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Structure + Semantics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Requirements</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p:nvPr>
        </p:nvSpPr>
        <p:spPr>
          <a:xfrm>
            <a:off x="838080" y="1353240"/>
            <a:ext cx="6690240" cy="48592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effectLst/>
              <a:uFillTx/>
              <a:latin typeface="Aptos"/>
            </a:endParaRPr>
          </a:p>
        </p:txBody>
      </p:sp>
      <p:sp>
        <p:nvSpPr>
          <p:cNvPr id="89"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90"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Did you know about this?</a:t>
            </a:r>
            <a:endParaRPr b="0" lang="en-US" sz="3200" strike="noStrike" u="none">
              <a:solidFill>
                <a:srgbClr val="000000"/>
              </a:solidFill>
              <a:effectLst/>
              <a:uFillTx/>
              <a:latin typeface="Arial"/>
            </a:endParaRPr>
          </a:p>
          <a:p>
            <a:pPr algn="just" defTabSz="914400">
              <a:lnSpc>
                <a:spcPct val="90000"/>
              </a:lnSpc>
              <a:spcBef>
                <a:spcPts val="1001"/>
              </a:spcBef>
            </a:pPr>
            <a:endParaRPr b="0" lang="en-US" sz="3200" strike="noStrike" u="none">
              <a:solidFill>
                <a:srgbClr val="000000"/>
              </a:solidFill>
              <a:effectLst/>
              <a:uFillTx/>
              <a:latin typeface="Arial"/>
            </a:endParaRPr>
          </a:p>
          <a:p>
            <a:pPr algn="just" defTabSz="914400">
              <a:lnSpc>
                <a:spcPct val="90000"/>
              </a:lnSpc>
              <a:spcBef>
                <a:spcPts val="1001"/>
              </a:spcBef>
              <a:tabLst>
                <a:tab algn="l" pos="0"/>
              </a:tabLst>
            </a:pPr>
            <a:endParaRPr b="0" lang="en-US" sz="3200" strike="noStrike" u="none">
              <a:solidFill>
                <a:srgbClr val="000000"/>
              </a:solidFill>
              <a:effectLst/>
              <a:uFillTx/>
              <a:latin typeface="Arial"/>
            </a:endParaRPr>
          </a:p>
        </p:txBody>
      </p:sp>
      <p:grpSp>
        <p:nvGrpSpPr>
          <p:cNvPr id="91" name="Group 7"/>
          <p:cNvGrpSpPr/>
          <p:nvPr/>
        </p:nvGrpSpPr>
        <p:grpSpPr>
          <a:xfrm>
            <a:off x="3823920" y="3520440"/>
            <a:ext cx="4543920" cy="461160"/>
            <a:chOff x="3823920" y="3520440"/>
            <a:chExt cx="4543920" cy="461160"/>
          </a:xfrm>
        </p:grpSpPr>
        <p:sp>
          <p:nvSpPr>
            <p:cNvPr id="92" name="Rounded Rectangle 8"/>
            <p:cNvSpPr/>
            <p:nvPr/>
          </p:nvSpPr>
          <p:spPr>
            <a:xfrm>
              <a:off x="3823920" y="3544560"/>
              <a:ext cx="4543920" cy="361800"/>
            </a:xfrm>
            <a:prstGeom prst="roundRect">
              <a:avLst>
                <a:gd name="adj" fmla="val 9168"/>
              </a:avLst>
            </a:prstGeom>
            <a:solidFill>
              <a:srgbClr val="6a875f"/>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2400" strike="noStrike" u="none">
                <a:solidFill>
                  <a:schemeClr val="lt1"/>
                </a:solidFill>
                <a:effectLst/>
                <a:uFillTx/>
                <a:latin typeface="Aptos"/>
              </a:endParaRPr>
            </a:p>
          </p:txBody>
        </p:sp>
        <p:grpSp>
          <p:nvGrpSpPr>
            <p:cNvPr id="93" name="Group 9"/>
            <p:cNvGrpSpPr/>
            <p:nvPr/>
          </p:nvGrpSpPr>
          <p:grpSpPr>
            <a:xfrm>
              <a:off x="5187600" y="3520440"/>
              <a:ext cx="1736280" cy="461160"/>
              <a:chOff x="5187600" y="3520440"/>
              <a:chExt cx="1736280" cy="461160"/>
            </a:xfrm>
          </p:grpSpPr>
          <p:pic>
            <p:nvPicPr>
              <p:cNvPr id="94" name="Picture 2" descr="OpenAI logos &amp; Chatgpt icons | AI.LS"/>
              <p:cNvPicPr/>
              <p:nvPr/>
            </p:nvPicPr>
            <p:blipFill>
              <a:blip r:embed="rId1"/>
              <a:srcRect l="0" t="0" r="71923" b="0"/>
              <a:stretch/>
            </p:blipFill>
            <p:spPr>
              <a:xfrm>
                <a:off x="5187600" y="3559320"/>
                <a:ext cx="347040" cy="336240"/>
              </a:xfrm>
              <a:prstGeom prst="rect">
                <a:avLst/>
              </a:prstGeom>
              <a:noFill/>
              <a:ln w="0">
                <a:noFill/>
              </a:ln>
            </p:spPr>
          </p:pic>
          <p:sp>
            <p:nvSpPr>
              <p:cNvPr id="95" name="TextBox 11"/>
              <p:cNvSpPr/>
              <p:nvPr/>
            </p:nvSpPr>
            <p:spPr>
              <a:xfrm>
                <a:off x="5506920" y="3520440"/>
                <a:ext cx="1416960" cy="46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lt1"/>
                    </a:solidFill>
                    <a:effectLst/>
                    <a:uFillTx/>
                    <a:latin typeface="Aptos"/>
                  </a:rPr>
                  <a:t>ChatGPT</a:t>
                </a:r>
                <a:endParaRPr b="0" lang="en-US" sz="2400" strike="noStrike" u="none">
                  <a:solidFill>
                    <a:srgbClr val="000000"/>
                  </a:solidFill>
                  <a:effectLst/>
                  <a:uFillTx/>
                  <a:latin typeface="Arial"/>
                </a:endParaRPr>
              </a:p>
            </p:txBody>
          </p:sp>
        </p:grpSp>
      </p:grpSp>
      <p:sp>
        <p:nvSpPr>
          <p:cNvPr id="96" name="Rounded Rectangle 13"/>
          <p:cNvSpPr/>
          <p:nvPr/>
        </p:nvSpPr>
        <p:spPr>
          <a:xfrm>
            <a:off x="2278080" y="4391640"/>
            <a:ext cx="7635240" cy="1998000"/>
          </a:xfrm>
          <a:prstGeom prst="roundRect">
            <a:avLst>
              <a:gd name="adj" fmla="val 7465"/>
            </a:avLst>
          </a:prstGeom>
          <a:solidFill>
            <a:srgbClr val="dceaf7">
              <a:alpha val="80000"/>
            </a:srgbClr>
          </a:solidFill>
          <a:ln>
            <a:solidFill>
              <a:srgbClr val="e8e8e8">
                <a:lumMod val="1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50000"/>
              </a:lnSpc>
            </a:pPr>
            <a:r>
              <a:rPr b="1" lang="en-US" sz="1800" strike="noStrike" u="none">
                <a:solidFill>
                  <a:schemeClr val="dk1"/>
                </a:solidFill>
                <a:effectLst/>
                <a:uFillTx/>
                <a:latin typeface="Aptos"/>
              </a:rPr>
              <a:t>Final Answer</a:t>
            </a:r>
            <a:endParaRPr b="0" lang="en-US" sz="1800" strike="noStrike" u="none">
              <a:solidFill>
                <a:srgbClr val="000000"/>
              </a:solidFill>
              <a:effectLst/>
              <a:uFillTx/>
              <a:latin typeface="Arial"/>
            </a:endParaRPr>
          </a:p>
          <a:p>
            <a:pPr algn="just" defTabSz="914400">
              <a:lnSpc>
                <a:spcPct val="150000"/>
              </a:lnSpc>
            </a:pPr>
            <a:r>
              <a:rPr b="0" i="1" lang="en-US" sz="1400" strike="noStrike" u="none">
                <a:solidFill>
                  <a:schemeClr val="dk1"/>
                </a:solidFill>
                <a:effectLst/>
                <a:uFillTx/>
                <a:latin typeface="Aptos"/>
              </a:rPr>
              <a:t>A: </a:t>
            </a:r>
            <a:r>
              <a:rPr b="1" i="1" lang="en-US" sz="1400" strike="noStrike" u="none">
                <a:solidFill>
                  <a:schemeClr val="dk1"/>
                </a:solidFill>
                <a:effectLst/>
                <a:uFillTx/>
                <a:latin typeface="Aptos"/>
              </a:rPr>
              <a:t>Barack Obama offered</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Chinese</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President</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Xi</a:t>
            </a:r>
            <a:r>
              <a:rPr b="0" i="1" lang="en-US" sz="1400" strike="noStrike" u="none">
                <a:solidFill>
                  <a:schemeClr val="dk1"/>
                </a:solidFill>
                <a:effectLst/>
                <a:uFillTx/>
                <a:latin typeface="Aptos"/>
              </a:rPr>
              <a:t> Jinping the </a:t>
            </a:r>
            <a:r>
              <a:rPr b="1" i="1" lang="en-US" sz="1400" strike="noStrike" u="none">
                <a:solidFill>
                  <a:schemeClr val="dk1"/>
                </a:solidFill>
                <a:effectLst/>
                <a:uFillTx/>
                <a:latin typeface="Aptos"/>
              </a:rPr>
              <a:t>John F. Kennedy Profile in Courage Award</a:t>
            </a:r>
            <a:r>
              <a:rPr b="0" i="1" lang="en-US" sz="1400" strike="noStrike" u="none">
                <a:solidFill>
                  <a:schemeClr val="dk1"/>
                </a:solidFill>
                <a:effectLst/>
                <a:uFillTx/>
                <a:latin typeface="Aptos"/>
              </a:rPr>
              <a:t> in </a:t>
            </a:r>
            <a:r>
              <a:rPr b="1" i="1" lang="en-US" sz="1400" strike="noStrike" u="none">
                <a:solidFill>
                  <a:schemeClr val="dk1"/>
                </a:solidFill>
                <a:effectLst/>
                <a:uFillTx/>
                <a:latin typeface="Aptos"/>
              </a:rPr>
              <a:t>2015</a:t>
            </a:r>
            <a:r>
              <a:rPr b="0" i="1" lang="en-US" sz="1400" strike="noStrike" u="none">
                <a:solidFill>
                  <a:schemeClr val="dk1"/>
                </a:solidFill>
                <a:effectLst/>
                <a:uFillTx/>
                <a:latin typeface="Aptos"/>
              </a:rPr>
              <a:t>. This award honors public officials who have demonstrated political courage by acting on their convictions, often in the face of opposition. The gesture was part of a broader effort to highlight the importance of leadership and courage in political life.</a:t>
            </a:r>
            <a:endParaRPr b="0" lang="en-US" sz="1400" strike="noStrike" u="none">
              <a:solidFill>
                <a:srgbClr val="000000"/>
              </a:solidFill>
              <a:effectLst/>
              <a:uFillTx/>
              <a:latin typeface="Arial"/>
            </a:endParaRPr>
          </a:p>
        </p:txBody>
      </p:sp>
      <p:sp>
        <p:nvSpPr>
          <p:cNvPr id="97" name="Rounded Rectangle 14"/>
          <p:cNvSpPr/>
          <p:nvPr/>
        </p:nvSpPr>
        <p:spPr>
          <a:xfrm>
            <a:off x="3823920" y="2324880"/>
            <a:ext cx="4543920" cy="812520"/>
          </a:xfrm>
          <a:prstGeom prst="roundRect">
            <a:avLst>
              <a:gd name="adj" fmla="val 7465"/>
            </a:avLst>
          </a:prstGeom>
          <a:solidFill>
            <a:srgbClr val="0d3512">
              <a:alpha val="10000"/>
            </a:srgb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Query</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Q: “What award did Barack Obama offered Chinese President Xi Jinping in 2015?”</a:t>
            </a:r>
            <a:endParaRPr b="0" lang="en-US" sz="1400" strike="noStrike" u="none">
              <a:solidFill>
                <a:srgbClr val="ffffff"/>
              </a:solidFill>
              <a:effectLst/>
              <a:uFillTx/>
              <a:latin typeface="Arial"/>
            </a:endParaRPr>
          </a:p>
        </p:txBody>
      </p:sp>
      <p:cxnSp>
        <p:nvCxnSpPr>
          <p:cNvPr id="98" name="Straight Arrow Connector 3"/>
          <p:cNvCxnSpPr/>
          <p:nvPr/>
        </p:nvCxnSpPr>
        <p:spPr>
          <a:xfrm>
            <a:off x="6095880" y="3199680"/>
            <a:ext cx="360" cy="259200"/>
          </a:xfrm>
          <a:prstGeom prst="straightConnector1">
            <a:avLst/>
          </a:prstGeom>
          <a:ln>
            <a:solidFill>
              <a:srgbClr val="000000"/>
            </a:solidFill>
            <a:tailEnd len="med" type="triangle" w="med"/>
          </a:ln>
        </p:spPr>
      </p:cxnSp>
      <p:cxnSp>
        <p:nvCxnSpPr>
          <p:cNvPr id="99" name="Straight Arrow Connector 19"/>
          <p:cNvCxnSpPr/>
          <p:nvPr/>
        </p:nvCxnSpPr>
        <p:spPr>
          <a:xfrm>
            <a:off x="6095880" y="4028400"/>
            <a:ext cx="360" cy="259200"/>
          </a:xfrm>
          <a:prstGeom prst="straightConnector1">
            <a:avLst/>
          </a:prstGeom>
          <a:ln>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p:nvPr>
        </p:nvSpPr>
        <p:spPr>
          <a:xfrm>
            <a:off x="838080" y="1353240"/>
            <a:ext cx="10793520" cy="4859280"/>
          </a:xfrm>
          <a:prstGeom prst="rect">
            <a:avLst/>
          </a:prstGeom>
          <a:noFill/>
          <a:ln w="0">
            <a:noFill/>
          </a:ln>
        </p:spPr>
        <p:txBody>
          <a:bodyPr lIns="91440" rIns="91440" tIns="45720" bIns="45720" anchor="t">
            <a:noAutofit/>
          </a:bodyPr>
          <a:p>
            <a:pPr indent="0" algn="just" defTabSz="914400">
              <a:lnSpc>
                <a:spcPct val="90000"/>
              </a:lnSpc>
              <a:spcBef>
                <a:spcPts val="1001"/>
              </a:spcBef>
              <a:buNone/>
              <a:tabLst>
                <a:tab algn="l" pos="0"/>
              </a:tabLst>
            </a:pPr>
            <a:endParaRPr b="0" lang="en-US" sz="3200" strike="noStrike" u="none">
              <a:solidFill>
                <a:schemeClr val="dk1"/>
              </a:solidFill>
              <a:effectLst/>
              <a:uFillTx/>
              <a:latin typeface="Aptos"/>
            </a:endParaRPr>
          </a:p>
          <a:p>
            <a:pPr marL="228600" indent="-228600" algn="just" defTabSz="914400">
              <a:lnSpc>
                <a:spcPct val="90000"/>
              </a:lnSpc>
              <a:spcBef>
                <a:spcPts val="1001"/>
              </a:spcBef>
              <a:buClr>
                <a:srgbClr val="3a3a3a"/>
              </a:buClr>
              <a:buFont typeface="Arial"/>
              <a:buChar char="•"/>
              <a:tabLst>
                <a:tab algn="l" pos="0"/>
              </a:tabLst>
            </a:pPr>
            <a:r>
              <a:rPr b="0" lang="en-US" sz="3200" strike="noStrike" u="none">
                <a:solidFill>
                  <a:schemeClr val="lt2">
                    <a:lumMod val="25000"/>
                  </a:schemeClr>
                </a:solidFill>
                <a:effectLst/>
                <a:uFillTx/>
                <a:latin typeface="Aptos"/>
                <a:ea typeface="Verdana"/>
              </a:rPr>
              <a:t>Chunks should be as independent as possible from one another.</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800" strike="noStrike" u="none">
                <a:solidFill>
                  <a:schemeClr val="lt2">
                    <a:lumMod val="25000"/>
                  </a:schemeClr>
                </a:solidFill>
                <a:effectLst/>
                <a:uFillTx/>
                <a:latin typeface="Aptos"/>
                <a:ea typeface="Verdana"/>
              </a:rPr>
              <a:t>We want chunks encapsulating entire ideas.</a:t>
            </a:r>
            <a:endParaRPr b="0" lang="en-US" sz="2800" strike="noStrike" u="none">
              <a:solidFill>
                <a:schemeClr val="dk1"/>
              </a:solidFill>
              <a:effectLst/>
              <a:uFillTx/>
              <a:latin typeface="Aptos"/>
            </a:endParaRPr>
          </a:p>
          <a:p>
            <a:pPr indent="0" algn="just" defTabSz="914400">
              <a:lnSpc>
                <a:spcPct val="90000"/>
              </a:lnSpc>
              <a:spcBef>
                <a:spcPts val="1001"/>
              </a:spcBef>
              <a:buNone/>
              <a:tabLst>
                <a:tab algn="l" pos="0"/>
              </a:tabLst>
            </a:pPr>
            <a:endParaRPr b="0" lang="en-US" sz="3200" strike="noStrike" u="none">
              <a:solidFill>
                <a:schemeClr val="dk1"/>
              </a:solidFill>
              <a:effectLst/>
              <a:uFillTx/>
              <a:latin typeface="Aptos"/>
            </a:endParaRPr>
          </a:p>
          <a:p>
            <a:pPr marL="457200" indent="0" algn="just" defTabSz="914400">
              <a:lnSpc>
                <a:spcPct val="90000"/>
              </a:lnSpc>
              <a:spcBef>
                <a:spcPts val="499"/>
              </a:spcBef>
              <a:buNone/>
              <a:tabLst>
                <a:tab algn="l" pos="0"/>
              </a:tabLst>
            </a:pPr>
            <a:endParaRPr b="0" lang="en-US" sz="2800" strike="noStrike" u="none">
              <a:solidFill>
                <a:schemeClr val="dk1"/>
              </a:solidFill>
              <a:effectLst/>
              <a:uFillTx/>
              <a:latin typeface="Aptos"/>
            </a:endParaRPr>
          </a:p>
        </p:txBody>
      </p:sp>
      <p:sp>
        <p:nvSpPr>
          <p:cNvPr id="270"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Requirements</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p:nvPr>
        </p:nvSpPr>
        <p:spPr>
          <a:xfrm>
            <a:off x="838080" y="1353240"/>
            <a:ext cx="10793520" cy="4859280"/>
          </a:xfrm>
          <a:prstGeom prst="rect">
            <a:avLst/>
          </a:prstGeom>
          <a:noFill/>
          <a:ln w="0">
            <a:noFill/>
          </a:ln>
        </p:spPr>
        <p:txBody>
          <a:bodyPr lIns="91440" rIns="91440" tIns="45720" bIns="45720" anchor="t">
            <a:noAutofit/>
          </a:bodyPr>
          <a:p>
            <a:pPr indent="0" algn="just" defTabSz="914400">
              <a:lnSpc>
                <a:spcPct val="90000"/>
              </a:lnSpc>
              <a:spcBef>
                <a:spcPts val="1001"/>
              </a:spcBef>
              <a:buNone/>
            </a:pPr>
            <a:endParaRPr b="0" lang="en-US" sz="3200" strike="noStrike" u="none">
              <a:solidFill>
                <a:schemeClr val="dk1"/>
              </a:solidFill>
              <a:effectLst/>
              <a:uFillTx/>
              <a:latin typeface="Aptos"/>
            </a:endParaRPr>
          </a:p>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Chunks should be as independent as possible from one another.</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We want chunks encapsulating entire ideas.</a:t>
            </a: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Independence is best achieved by allowing chunks to be of dynamic sizes.</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 Fixed size chunks leading to fragmented or overly large segments.</a:t>
            </a:r>
            <a:endParaRPr b="0" lang="en-US" sz="2400" strike="noStrike" u="none">
              <a:solidFill>
                <a:schemeClr val="dk1"/>
              </a:solidFill>
              <a:effectLst/>
              <a:uFillTx/>
              <a:latin typeface="Aptos"/>
            </a:endParaRPr>
          </a:p>
          <a:p>
            <a:pPr indent="0" algn="just" defTabSz="914400">
              <a:lnSpc>
                <a:spcPct val="90000"/>
              </a:lnSpc>
              <a:spcBef>
                <a:spcPts val="499"/>
              </a:spcBef>
              <a:buNone/>
            </a:pPr>
            <a:endParaRPr b="0" lang="en-US" sz="2800" strike="noStrike" u="none">
              <a:solidFill>
                <a:schemeClr val="dk1"/>
              </a:solidFill>
              <a:effectLst/>
              <a:uFillTx/>
              <a:latin typeface="Aptos"/>
            </a:endParaRPr>
          </a:p>
        </p:txBody>
      </p:sp>
      <p:sp>
        <p:nvSpPr>
          <p:cNvPr id="272"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Requirements</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274"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275" name="TextBox 7"/>
          <p:cNvSpPr/>
          <p:nvPr/>
        </p:nvSpPr>
        <p:spPr>
          <a:xfrm>
            <a:off x="1558440" y="1326600"/>
            <a:ext cx="9074520" cy="5328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defTabSz="914400">
              <a:lnSpc>
                <a:spcPct val="100000"/>
              </a:lnSpc>
            </a:pPr>
            <a:r>
              <a:rPr b="0" lang="en-US" sz="2400" strike="noStrike" u="none">
                <a:solidFill>
                  <a:schemeClr val="dk1"/>
                </a:solidFill>
                <a:effectLst/>
                <a:uFillTx/>
                <a:latin typeface="Aptos"/>
              </a:rPr>
              <a:t>Uses LLM to determine the most optimal points for segmentation</a:t>
            </a:r>
            <a:endParaRPr b="0" lang="en-US" sz="2400" strike="noStrike" u="none">
              <a:solidFill>
                <a:srgbClr val="000000"/>
              </a:solidFill>
              <a:effectLst/>
              <a:uFillTx/>
              <a:latin typeface="Arial"/>
            </a:endParaRPr>
          </a:p>
        </p:txBody>
      </p:sp>
      <p:sp>
        <p:nvSpPr>
          <p:cNvPr id="276" name="TextBox 8"/>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278"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279" name="TextBox 7"/>
          <p:cNvSpPr/>
          <p:nvPr/>
        </p:nvSpPr>
        <p:spPr>
          <a:xfrm>
            <a:off x="1558440" y="1335240"/>
            <a:ext cx="9074520" cy="5148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algn="ctr" defTabSz="914400">
              <a:lnSpc>
                <a:spcPct val="100000"/>
              </a:lnSpc>
            </a:pPr>
            <a:r>
              <a:rPr b="0" lang="en-US" sz="2300" strike="noStrike" u="none">
                <a:solidFill>
                  <a:schemeClr val="dk1"/>
                </a:solidFill>
                <a:effectLst/>
                <a:uFillTx/>
                <a:latin typeface="Aptos"/>
              </a:rPr>
              <a:t>We segment document paragraph-wise and assign an ID to each one</a:t>
            </a:r>
            <a:endParaRPr b="0" lang="en-US" sz="2300" strike="noStrike" u="none">
              <a:solidFill>
                <a:srgbClr val="000000"/>
              </a:solidFill>
              <a:effectLst/>
              <a:uFillTx/>
              <a:latin typeface="Arial"/>
            </a:endParaRPr>
          </a:p>
        </p:txBody>
      </p:sp>
      <p:sp>
        <p:nvSpPr>
          <p:cNvPr id="280" name="TextBox 8"/>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81" name="Rounded Rectangle 2"/>
          <p:cNvSpPr/>
          <p:nvPr/>
        </p:nvSpPr>
        <p:spPr>
          <a:xfrm>
            <a:off x="3223800" y="2406960"/>
            <a:ext cx="7894800" cy="37879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82" name="Freeform 3"/>
          <p:cNvSpPr/>
          <p:nvPr/>
        </p:nvSpPr>
        <p:spPr>
          <a:xfrm>
            <a:off x="2643480" y="2397240"/>
            <a:ext cx="683640" cy="3787920"/>
          </a:xfrm>
          <a:custGeom>
            <a:avLst/>
            <a:gdLst>
              <a:gd name="textAreaLeft" fmla="*/ 0 w 683640"/>
              <a:gd name="textAreaRight" fmla="*/ 684000 w 683640"/>
              <a:gd name="textAreaTop" fmla="*/ 0 h 3787920"/>
              <a:gd name="textAreaBottom" fmla="*/ 3788280 h 3787920"/>
              <a:gd name="GluePoint1X" fmla="*/ 583987 w 683879"/>
              <a:gd name="GluePoint1Y" fmla="*/ 0 h 3788229"/>
              <a:gd name="GluePoint2X" fmla="*/ 583987 w 683879"/>
              <a:gd name="GluePoint2Y" fmla="*/ 537883 h 3788229"/>
              <a:gd name="GluePoint3X" fmla="*/ 0 w 683879"/>
              <a:gd name="GluePoint3Y" fmla="*/ 537883 h 3788229"/>
              <a:gd name="GluePoint4X" fmla="*/ 0 w 683879"/>
              <a:gd name="GluePoint4Y" fmla="*/ 3788229 h 3788229"/>
              <a:gd name="GluePoint5X" fmla="*/ 276626 w 683879"/>
              <a:gd name="GluePoint5Y" fmla="*/ 3788229 h 3788229"/>
              <a:gd name="GluePoint6X" fmla="*/ 591671 w 683879"/>
              <a:gd name="GluePoint6Y" fmla="*/ 3788229 h 3788229"/>
              <a:gd name="GluePoint7X" fmla="*/ 591671 w 683879"/>
              <a:gd name="GluePoint7Y" fmla="*/ 3711389 h 3788229"/>
              <a:gd name="GluePoint8X" fmla="*/ 591671 w 683879"/>
              <a:gd name="GluePoint8Y" fmla="*/ 0 h 3788229"/>
              <a:gd name="GluePoint9X" fmla="*/ 683879 w 683879"/>
              <a:gd name="GluePoint9Y" fmla="*/ 0 h 3788229"/>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Lst>
            <a:rect l="textAreaLeft" t="textAreaTop" r="textAreaRight" b="textAreaBottom"/>
            <a:pathLst>
              <a:path w="683879" h="3788229">
                <a:moveTo>
                  <a:pt x="583987" y="0"/>
                </a:moveTo>
                <a:lnTo>
                  <a:pt x="583987" y="537883"/>
                </a:lnTo>
                <a:lnTo>
                  <a:pt x="0" y="537883"/>
                </a:lnTo>
                <a:lnTo>
                  <a:pt x="0" y="3788229"/>
                </a:lnTo>
                <a:lnTo>
                  <a:pt x="276626" y="3788229"/>
                </a:lnTo>
                <a:lnTo>
                  <a:pt x="591671" y="3788229"/>
                </a:lnTo>
                <a:lnTo>
                  <a:pt x="591671" y="3711389"/>
                </a:lnTo>
                <a:lnTo>
                  <a:pt x="591671" y="0"/>
                </a:lnTo>
                <a:lnTo>
                  <a:pt x="683879" y="0"/>
                </a:lnTo>
              </a:path>
            </a:pathLst>
          </a:custGeom>
          <a:solidFill>
            <a:srgbClr val="ffffff"/>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284"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285" name="TextBox 7"/>
          <p:cNvSpPr/>
          <p:nvPr/>
        </p:nvSpPr>
        <p:spPr>
          <a:xfrm>
            <a:off x="1558440" y="1326600"/>
            <a:ext cx="9074520" cy="532800"/>
          </a:xfrm>
          <a:prstGeom prst="roundRect">
            <a:avLst>
              <a:gd name="adj" fmla="val 23249"/>
            </a:avLst>
          </a:prstGeom>
          <a:blipFill rotWithShape="0">
            <a:blip r:embed="rId3"/>
            <a:srcRect/>
            <a:stretch/>
          </a:blipFill>
          <a:ln w="19050">
            <a:solidFill>
              <a:srgbClr val="e8e8e8">
                <a:lumMod val="25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86" name="TextBox 8"/>
          <p:cNvSpPr/>
          <p:nvPr/>
        </p:nvSpPr>
        <p:spPr>
          <a:xfrm>
            <a:off x="6680160" y="2954520"/>
            <a:ext cx="2207880" cy="263124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87" name="Rounded Rectangle 2"/>
          <p:cNvSpPr/>
          <p:nvPr/>
        </p:nvSpPr>
        <p:spPr>
          <a:xfrm flipH="1">
            <a:off x="1014480" y="2392560"/>
            <a:ext cx="22078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88" name="Rounded Rectangle 5"/>
          <p:cNvSpPr/>
          <p:nvPr/>
        </p:nvSpPr>
        <p:spPr>
          <a:xfrm flipH="1">
            <a:off x="2928240" y="3821400"/>
            <a:ext cx="3622320" cy="23313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89" name="Rounded Rectangle 6"/>
          <p:cNvSpPr/>
          <p:nvPr/>
        </p:nvSpPr>
        <p:spPr>
          <a:xfrm flipH="1">
            <a:off x="6068880" y="2430000"/>
            <a:ext cx="51076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291"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292" name="TextBox 7"/>
          <p:cNvSpPr/>
          <p:nvPr/>
        </p:nvSpPr>
        <p:spPr>
          <a:xfrm>
            <a:off x="1558440" y="1326600"/>
            <a:ext cx="9074520" cy="532800"/>
          </a:xfrm>
          <a:prstGeom prst="roundRect">
            <a:avLst>
              <a:gd name="adj" fmla="val 23249"/>
            </a:avLst>
          </a:prstGeom>
          <a:blipFill rotWithShape="0">
            <a:blip r:embed="rId3"/>
            <a:srcRect/>
            <a:stretch/>
          </a:blipFill>
          <a:ln w="19050">
            <a:solidFill>
              <a:srgbClr val="e8e8e8">
                <a:lumMod val="25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93" name="TextBox 8"/>
          <p:cNvSpPr/>
          <p:nvPr/>
        </p:nvSpPr>
        <p:spPr>
          <a:xfrm>
            <a:off x="6680160" y="2954520"/>
            <a:ext cx="2207880" cy="263124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294" name="Rounded Rectangle 2"/>
          <p:cNvSpPr/>
          <p:nvPr/>
        </p:nvSpPr>
        <p:spPr>
          <a:xfrm flipH="1">
            <a:off x="1014480" y="2392560"/>
            <a:ext cx="22078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95" name="Rounded Rectangle 5"/>
          <p:cNvSpPr/>
          <p:nvPr/>
        </p:nvSpPr>
        <p:spPr>
          <a:xfrm flipH="1">
            <a:off x="2928240" y="3821400"/>
            <a:ext cx="3622320" cy="23313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96" name="Rounded Rectangle 6"/>
          <p:cNvSpPr/>
          <p:nvPr/>
        </p:nvSpPr>
        <p:spPr>
          <a:xfrm flipH="1">
            <a:off x="9016560" y="2419920"/>
            <a:ext cx="215892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297" name="Rounded Rectangle 3"/>
          <p:cNvSpPr/>
          <p:nvPr/>
        </p:nvSpPr>
        <p:spPr>
          <a:xfrm flipH="1">
            <a:off x="6516360" y="5766840"/>
            <a:ext cx="2746800" cy="4208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299" name="Graphic 2"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300" name="TextBox 7"/>
          <p:cNvSpPr/>
          <p:nvPr/>
        </p:nvSpPr>
        <p:spPr>
          <a:xfrm>
            <a:off x="1818360" y="1214640"/>
            <a:ext cx="8555040" cy="7560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algn="ctr" defTabSz="914400">
              <a:lnSpc>
                <a:spcPct val="100000"/>
              </a:lnSpc>
            </a:pPr>
            <a:r>
              <a:rPr b="0" lang="en-US" sz="2400" strike="noStrike" u="none">
                <a:solidFill>
                  <a:schemeClr val="dk1"/>
                </a:solidFill>
                <a:effectLst/>
                <a:uFillTx/>
                <a:latin typeface="Aptos"/>
              </a:rPr>
              <a:t>Textual structure is preserved </a:t>
            </a:r>
            <a:r>
              <a:rPr b="0" lang="en-US" sz="2400" strike="noStrike" u="none">
                <a:solidFill>
                  <a:schemeClr val="accent6"/>
                </a:solidFill>
                <a:effectLst/>
                <a:uFillTx/>
                <a:latin typeface="Aptos"/>
              </a:rPr>
              <a:t>✓</a:t>
            </a:r>
            <a:endParaRPr b="0" lang="en-US" sz="2400" strike="noStrike" u="none">
              <a:solidFill>
                <a:srgbClr val="000000"/>
              </a:solidFill>
              <a:effectLst/>
              <a:uFillTx/>
              <a:latin typeface="Arial"/>
            </a:endParaRPr>
          </a:p>
        </p:txBody>
      </p:sp>
      <p:sp>
        <p:nvSpPr>
          <p:cNvPr id="301" name="Rounded Rectangle 8"/>
          <p:cNvSpPr/>
          <p:nvPr/>
        </p:nvSpPr>
        <p:spPr>
          <a:xfrm>
            <a:off x="985320" y="2392560"/>
            <a:ext cx="556092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02" name="Rounded Rectangle 9"/>
          <p:cNvSpPr/>
          <p:nvPr/>
        </p:nvSpPr>
        <p:spPr>
          <a:xfrm>
            <a:off x="8998560" y="2347200"/>
            <a:ext cx="2207880" cy="38055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03" name="Rounded Rectangle 10"/>
          <p:cNvSpPr/>
          <p:nvPr/>
        </p:nvSpPr>
        <p:spPr>
          <a:xfrm>
            <a:off x="6546600" y="5748120"/>
            <a:ext cx="2451600" cy="4464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04" name="TextBox 21"/>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sp>
        <p:nvSpPr>
          <p:cNvPr id="306" name="TextBox 113"/>
          <p:cNvSpPr/>
          <p:nvPr/>
        </p:nvSpPr>
        <p:spPr>
          <a:xfrm>
            <a:off x="1818360" y="1218240"/>
            <a:ext cx="8555040" cy="7560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algn="ctr" defTabSz="914400">
              <a:lnSpc>
                <a:spcPct val="100000"/>
              </a:lnSpc>
            </a:pPr>
            <a:r>
              <a:rPr b="0" lang="en-US" sz="2400" strike="noStrike" u="none">
                <a:solidFill>
                  <a:schemeClr val="dk1"/>
                </a:solidFill>
                <a:effectLst/>
                <a:uFillTx/>
                <a:latin typeface="Aptos"/>
              </a:rPr>
              <a:t>Chunks will be semantically coherent </a:t>
            </a:r>
            <a:r>
              <a:rPr b="0" lang="en-US" sz="2400" strike="noStrike" u="none">
                <a:solidFill>
                  <a:schemeClr val="accent6"/>
                </a:solidFill>
                <a:effectLst/>
                <a:uFillTx/>
                <a:latin typeface="Aptos"/>
              </a:rPr>
              <a:t>✓</a:t>
            </a:r>
            <a:endParaRPr b="0" lang="en-US" sz="2400" strike="noStrike" u="none">
              <a:solidFill>
                <a:srgbClr val="000000"/>
              </a:solidFill>
              <a:effectLst/>
              <a:uFillTx/>
              <a:latin typeface="Arial"/>
            </a:endParaRPr>
          </a:p>
        </p:txBody>
      </p:sp>
      <p:pic>
        <p:nvPicPr>
          <p:cNvPr id="307" name="Graphic 3"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308" name="Rounded Rectangle 5"/>
          <p:cNvSpPr/>
          <p:nvPr/>
        </p:nvSpPr>
        <p:spPr>
          <a:xfrm>
            <a:off x="985320" y="2392560"/>
            <a:ext cx="556092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09" name="Rounded Rectangle 6"/>
          <p:cNvSpPr/>
          <p:nvPr/>
        </p:nvSpPr>
        <p:spPr>
          <a:xfrm>
            <a:off x="8998560" y="2347200"/>
            <a:ext cx="2207880" cy="38055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10" name="Rounded Rectangle 7"/>
          <p:cNvSpPr/>
          <p:nvPr/>
        </p:nvSpPr>
        <p:spPr>
          <a:xfrm>
            <a:off x="6546600" y="5748120"/>
            <a:ext cx="2451600" cy="4464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11" name="TextBox 8"/>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313"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314" name="TextBox 7"/>
          <p:cNvSpPr/>
          <p:nvPr/>
        </p:nvSpPr>
        <p:spPr>
          <a:xfrm>
            <a:off x="1558440" y="1326600"/>
            <a:ext cx="9074520" cy="5328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algn="ctr" defTabSz="914400">
              <a:lnSpc>
                <a:spcPct val="100000"/>
              </a:lnSpc>
            </a:pPr>
            <a:r>
              <a:rPr b="0" lang="en-US" sz="2400" strike="noStrike" u="none">
                <a:solidFill>
                  <a:schemeClr val="dk1"/>
                </a:solidFill>
                <a:effectLst/>
                <a:uFillTx/>
                <a:latin typeface="Aptos"/>
              </a:rPr>
              <a:t>Gemini points the ID where a significant content shift starts</a:t>
            </a:r>
            <a:endParaRPr b="0" lang="en-US" sz="2400" strike="noStrike" u="none">
              <a:solidFill>
                <a:srgbClr val="000000"/>
              </a:solidFill>
              <a:effectLst/>
              <a:uFillTx/>
              <a:latin typeface="Arial"/>
            </a:endParaRPr>
          </a:p>
        </p:txBody>
      </p:sp>
      <p:sp>
        <p:nvSpPr>
          <p:cNvPr id="315" name="TextBox 8"/>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316" name="Rounded Rectangle 2"/>
          <p:cNvSpPr/>
          <p:nvPr/>
        </p:nvSpPr>
        <p:spPr>
          <a:xfrm flipH="1">
            <a:off x="1014480" y="2392560"/>
            <a:ext cx="22078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17" name="Rounded Rectangle 5"/>
          <p:cNvSpPr/>
          <p:nvPr/>
        </p:nvSpPr>
        <p:spPr>
          <a:xfrm flipH="1">
            <a:off x="2928240" y="2419920"/>
            <a:ext cx="3622320" cy="37328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18" name="Rounded Rectangle 6"/>
          <p:cNvSpPr/>
          <p:nvPr/>
        </p:nvSpPr>
        <p:spPr>
          <a:xfrm flipH="1">
            <a:off x="9448920" y="3712320"/>
            <a:ext cx="1184400" cy="1963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19" name="Rounded Rectangle 9"/>
          <p:cNvSpPr/>
          <p:nvPr/>
        </p:nvSpPr>
        <p:spPr>
          <a:xfrm flipH="1">
            <a:off x="10761480" y="2869200"/>
            <a:ext cx="414720" cy="29383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20" name="Rounded Rectangle 11"/>
          <p:cNvSpPr/>
          <p:nvPr/>
        </p:nvSpPr>
        <p:spPr>
          <a:xfrm>
            <a:off x="6546600" y="5748120"/>
            <a:ext cx="4500000" cy="4464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21" name="Rounded Rectangle 12"/>
          <p:cNvSpPr/>
          <p:nvPr/>
        </p:nvSpPr>
        <p:spPr>
          <a:xfrm flipH="1">
            <a:off x="9008280" y="3854880"/>
            <a:ext cx="334800" cy="1963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323"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324" name="TextBox 7"/>
          <p:cNvSpPr/>
          <p:nvPr/>
        </p:nvSpPr>
        <p:spPr>
          <a:xfrm>
            <a:off x="1558440" y="1326600"/>
            <a:ext cx="9074520" cy="532800"/>
          </a:xfrm>
          <a:prstGeom prst="roundRect">
            <a:avLst>
              <a:gd name="adj" fmla="val 23249"/>
            </a:avLst>
          </a:prstGeom>
          <a:blipFill rotWithShape="0">
            <a:blip r:embed="rId3"/>
            <a:srcRect/>
            <a:stretch/>
          </a:blipFill>
          <a:ln w="19050">
            <a:solidFill>
              <a:srgbClr val="e8e8e8">
                <a:lumMod val="25000"/>
              </a:srgbClr>
            </a:solidFill>
            <a:round/>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325" name="TextBox 8"/>
          <p:cNvSpPr/>
          <p:nvPr/>
        </p:nvSpPr>
        <p:spPr>
          <a:xfrm>
            <a:off x="6680160" y="2954520"/>
            <a:ext cx="2207880" cy="263124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326" name="Rounded Rectangle 2"/>
          <p:cNvSpPr/>
          <p:nvPr/>
        </p:nvSpPr>
        <p:spPr>
          <a:xfrm flipH="1">
            <a:off x="1015200" y="2392560"/>
            <a:ext cx="170640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27" name="Rounded Rectangle 5"/>
          <p:cNvSpPr/>
          <p:nvPr/>
        </p:nvSpPr>
        <p:spPr>
          <a:xfrm flipH="1">
            <a:off x="3223080" y="2419920"/>
            <a:ext cx="3326760" cy="13993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28" name="Rounded Rectangle 3"/>
          <p:cNvSpPr/>
          <p:nvPr/>
        </p:nvSpPr>
        <p:spPr>
          <a:xfrm flipH="1">
            <a:off x="6057000" y="2392560"/>
            <a:ext cx="3000240" cy="33512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29" name="Rounded Rectangle 10"/>
          <p:cNvSpPr/>
          <p:nvPr/>
        </p:nvSpPr>
        <p:spPr>
          <a:xfrm flipH="1">
            <a:off x="2856960" y="4402080"/>
            <a:ext cx="337320" cy="15289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0" name="Rounded Rectangle 11"/>
          <p:cNvSpPr/>
          <p:nvPr/>
        </p:nvSpPr>
        <p:spPr>
          <a:xfrm flipH="1">
            <a:off x="2638080" y="2544480"/>
            <a:ext cx="626040" cy="116748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1" name="Rounded Rectangle 12"/>
          <p:cNvSpPr/>
          <p:nvPr/>
        </p:nvSpPr>
        <p:spPr>
          <a:xfrm flipH="1">
            <a:off x="9016560" y="2987640"/>
            <a:ext cx="316440" cy="5241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2" name="Rounded Rectangle 9"/>
          <p:cNvSpPr/>
          <p:nvPr/>
        </p:nvSpPr>
        <p:spPr>
          <a:xfrm flipH="1">
            <a:off x="3244320" y="4727160"/>
            <a:ext cx="3326760" cy="12276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3" name="Rounded Rectangle 16"/>
          <p:cNvSpPr/>
          <p:nvPr/>
        </p:nvSpPr>
        <p:spPr>
          <a:xfrm>
            <a:off x="6546600" y="5748120"/>
            <a:ext cx="2451600" cy="4464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cxnSp>
        <p:nvCxnSpPr>
          <p:cNvPr id="334" name="Straight Connector 15"/>
          <p:cNvCxnSpPr/>
          <p:nvPr/>
        </p:nvCxnSpPr>
        <p:spPr>
          <a:xfrm>
            <a:off x="2857680" y="5992560"/>
            <a:ext cx="8129160" cy="360"/>
          </a:xfrm>
          <a:prstGeom prst="straightConnector1">
            <a:avLst/>
          </a:prstGeom>
          <a:ln>
            <a:solidFill>
              <a:srgbClr val="3a3a3a"/>
            </a:solidFill>
          </a:ln>
        </p:spPr>
      </p:cxnSp>
      <p:sp>
        <p:nvSpPr>
          <p:cNvPr id="335" name="Rounded Rectangle 17"/>
          <p:cNvSpPr/>
          <p:nvPr/>
        </p:nvSpPr>
        <p:spPr>
          <a:xfrm flipH="1">
            <a:off x="9448920" y="3712320"/>
            <a:ext cx="1184400" cy="1963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6" name="Rounded Rectangle 18"/>
          <p:cNvSpPr/>
          <p:nvPr/>
        </p:nvSpPr>
        <p:spPr>
          <a:xfrm flipH="1">
            <a:off x="9008280" y="3854880"/>
            <a:ext cx="334800" cy="1963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37" name="Rounded Rectangle 19"/>
          <p:cNvSpPr/>
          <p:nvPr/>
        </p:nvSpPr>
        <p:spPr>
          <a:xfrm flipH="1">
            <a:off x="10761480" y="3970800"/>
            <a:ext cx="224640" cy="18367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p:nvPr>
        </p:nvSpPr>
        <p:spPr>
          <a:xfrm>
            <a:off x="838080" y="1353240"/>
            <a:ext cx="6690240" cy="48592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effectLst/>
              <a:uFillTx/>
              <a:latin typeface="Aptos"/>
            </a:endParaRPr>
          </a:p>
        </p:txBody>
      </p:sp>
      <p:sp>
        <p:nvSpPr>
          <p:cNvPr id="101"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102" name="Content Placeholder 5"/>
          <p:cNvSpPr/>
          <p:nvPr/>
        </p:nvSpPr>
        <p:spPr>
          <a:xfrm>
            <a:off x="990720" y="1267200"/>
            <a:ext cx="10641240" cy="485928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103" name="Oval 12"/>
          <p:cNvSpPr/>
          <p:nvPr/>
        </p:nvSpPr>
        <p:spPr>
          <a:xfrm>
            <a:off x="9650520" y="1031760"/>
            <a:ext cx="1004040" cy="1004040"/>
          </a:xfrm>
          <a:prstGeom prst="ellipse">
            <a:avLst/>
          </a:prstGeom>
          <a:solidFill>
            <a:srgbClr val="b22a2c"/>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c00000"/>
              </a:solidFill>
              <a:effectLst/>
              <a:uFillTx/>
              <a:latin typeface="Aptos"/>
            </a:endParaRPr>
          </a:p>
        </p:txBody>
      </p:sp>
      <p:pic>
        <p:nvPicPr>
          <p:cNvPr id="104" name="Graphic 15" descr="Close with solid fill"/>
          <p:cNvPicPr/>
          <p:nvPr/>
        </p:nvPicPr>
        <p:blipFill>
          <a:blip r:embed="rId2">
            <a:extLst>
              <a:ext uri="{96DAC541-7B7A-43D3-8B79-37D633B846F1}">
                <asvg:svgBlip xmlns:asvg="http://schemas.microsoft.com/office/drawing/2016/SVG/main" r:embed="rId3"/>
              </a:ext>
            </a:extLst>
          </a:blip>
          <a:stretch/>
        </p:blipFill>
        <p:spPr>
          <a:xfrm>
            <a:off x="9695520" y="1076760"/>
            <a:ext cx="914040" cy="914040"/>
          </a:xfrm>
          <a:prstGeom prst="rect">
            <a:avLst/>
          </a:prstGeom>
          <a:noFill/>
          <a:ln w="0">
            <a:noFill/>
          </a:ln>
        </p:spPr>
      </p:pic>
      <p:grpSp>
        <p:nvGrpSpPr>
          <p:cNvPr id="105" name="Group 3"/>
          <p:cNvGrpSpPr/>
          <p:nvPr/>
        </p:nvGrpSpPr>
        <p:grpSpPr>
          <a:xfrm>
            <a:off x="3823920" y="3520440"/>
            <a:ext cx="4543920" cy="461160"/>
            <a:chOff x="3823920" y="3520440"/>
            <a:chExt cx="4543920" cy="461160"/>
          </a:xfrm>
        </p:grpSpPr>
        <p:sp>
          <p:nvSpPr>
            <p:cNvPr id="106" name="Rounded Rectangle 6"/>
            <p:cNvSpPr/>
            <p:nvPr/>
          </p:nvSpPr>
          <p:spPr>
            <a:xfrm>
              <a:off x="3823920" y="3544560"/>
              <a:ext cx="4543920" cy="361800"/>
            </a:xfrm>
            <a:prstGeom prst="roundRect">
              <a:avLst>
                <a:gd name="adj" fmla="val 9168"/>
              </a:avLst>
            </a:prstGeom>
            <a:solidFill>
              <a:srgbClr val="6a875f"/>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2400" strike="noStrike" u="none">
                <a:solidFill>
                  <a:schemeClr val="lt1"/>
                </a:solidFill>
                <a:effectLst/>
                <a:uFillTx/>
                <a:latin typeface="Aptos"/>
              </a:endParaRPr>
            </a:p>
          </p:txBody>
        </p:sp>
        <p:grpSp>
          <p:nvGrpSpPr>
            <p:cNvPr id="107" name="Group 16"/>
            <p:cNvGrpSpPr/>
            <p:nvPr/>
          </p:nvGrpSpPr>
          <p:grpSpPr>
            <a:xfrm>
              <a:off x="5187600" y="3520440"/>
              <a:ext cx="1736280" cy="461160"/>
              <a:chOff x="5187600" y="3520440"/>
              <a:chExt cx="1736280" cy="461160"/>
            </a:xfrm>
          </p:grpSpPr>
          <p:pic>
            <p:nvPicPr>
              <p:cNvPr id="108" name="Picture 2" descr="OpenAI logos &amp; Chatgpt icons | AI.LS"/>
              <p:cNvPicPr/>
              <p:nvPr/>
            </p:nvPicPr>
            <p:blipFill>
              <a:blip r:embed="rId4"/>
              <a:srcRect l="0" t="0" r="71923" b="0"/>
              <a:stretch/>
            </p:blipFill>
            <p:spPr>
              <a:xfrm>
                <a:off x="5187600" y="3559320"/>
                <a:ext cx="347040" cy="336240"/>
              </a:xfrm>
              <a:prstGeom prst="rect">
                <a:avLst/>
              </a:prstGeom>
              <a:noFill/>
              <a:ln w="0">
                <a:noFill/>
              </a:ln>
            </p:spPr>
          </p:pic>
          <p:sp>
            <p:nvSpPr>
              <p:cNvPr id="109" name="TextBox 18"/>
              <p:cNvSpPr/>
              <p:nvPr/>
            </p:nvSpPr>
            <p:spPr>
              <a:xfrm>
                <a:off x="5506920" y="3520440"/>
                <a:ext cx="1416960" cy="46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lt1"/>
                    </a:solidFill>
                    <a:effectLst/>
                    <a:uFillTx/>
                    <a:latin typeface="Aptos"/>
                  </a:rPr>
                  <a:t>ChatGPT</a:t>
                </a:r>
                <a:endParaRPr b="0" lang="en-US" sz="2400" strike="noStrike" u="none">
                  <a:solidFill>
                    <a:srgbClr val="000000"/>
                  </a:solidFill>
                  <a:effectLst/>
                  <a:uFillTx/>
                  <a:latin typeface="Arial"/>
                </a:endParaRPr>
              </a:p>
            </p:txBody>
          </p:sp>
        </p:grpSp>
      </p:grpSp>
      <p:sp>
        <p:nvSpPr>
          <p:cNvPr id="110" name="Rounded Rectangle 19"/>
          <p:cNvSpPr/>
          <p:nvPr/>
        </p:nvSpPr>
        <p:spPr>
          <a:xfrm>
            <a:off x="2278080" y="4391640"/>
            <a:ext cx="7635240" cy="1998000"/>
          </a:xfrm>
          <a:prstGeom prst="roundRect">
            <a:avLst>
              <a:gd name="adj" fmla="val 7465"/>
            </a:avLst>
          </a:prstGeom>
          <a:solidFill>
            <a:srgbClr val="dceaf7">
              <a:alpha val="80000"/>
            </a:srgbClr>
          </a:solidFill>
          <a:ln>
            <a:solidFill>
              <a:srgbClr val="e8e8e8">
                <a:lumMod val="1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50000"/>
              </a:lnSpc>
            </a:pPr>
            <a:r>
              <a:rPr b="1" lang="en-US" sz="1800" strike="noStrike" u="none">
                <a:solidFill>
                  <a:schemeClr val="dk1"/>
                </a:solidFill>
                <a:effectLst/>
                <a:uFillTx/>
                <a:latin typeface="Aptos"/>
              </a:rPr>
              <a:t>Final Answer</a:t>
            </a:r>
            <a:endParaRPr b="0" lang="en-US" sz="1800" strike="noStrike" u="none">
              <a:solidFill>
                <a:srgbClr val="000000"/>
              </a:solidFill>
              <a:effectLst/>
              <a:uFillTx/>
              <a:latin typeface="Arial"/>
            </a:endParaRPr>
          </a:p>
          <a:p>
            <a:pPr algn="just" defTabSz="914400">
              <a:lnSpc>
                <a:spcPct val="150000"/>
              </a:lnSpc>
            </a:pPr>
            <a:r>
              <a:rPr b="0" i="1" lang="en-US" sz="1400" strike="noStrike" u="none">
                <a:solidFill>
                  <a:schemeClr val="dk1"/>
                </a:solidFill>
                <a:effectLst/>
                <a:uFillTx/>
                <a:latin typeface="Aptos"/>
              </a:rPr>
              <a:t>A: </a:t>
            </a:r>
            <a:r>
              <a:rPr b="1" i="1" lang="en-US" sz="1400" strike="noStrike" u="none">
                <a:solidFill>
                  <a:schemeClr val="dk1"/>
                </a:solidFill>
                <a:effectLst/>
                <a:uFillTx/>
                <a:latin typeface="Aptos"/>
              </a:rPr>
              <a:t>Barack Obama offered</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Chinese</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President</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Xi</a:t>
            </a:r>
            <a:r>
              <a:rPr b="0" i="1" lang="en-US" sz="1400" strike="noStrike" u="none">
                <a:solidFill>
                  <a:schemeClr val="dk1"/>
                </a:solidFill>
                <a:effectLst/>
                <a:uFillTx/>
                <a:latin typeface="Aptos"/>
              </a:rPr>
              <a:t> Jinping the </a:t>
            </a:r>
            <a:r>
              <a:rPr b="1" i="1" lang="en-US" sz="1400" strike="noStrike" u="none">
                <a:solidFill>
                  <a:schemeClr val="dk1"/>
                </a:solidFill>
                <a:effectLst/>
                <a:uFillTx/>
                <a:latin typeface="Aptos"/>
              </a:rPr>
              <a:t>John F. Kennedy Profile in Courage Award</a:t>
            </a:r>
            <a:r>
              <a:rPr b="0" i="1" lang="en-US" sz="1400" strike="noStrike" u="none">
                <a:solidFill>
                  <a:schemeClr val="dk1"/>
                </a:solidFill>
                <a:effectLst/>
                <a:uFillTx/>
                <a:latin typeface="Aptos"/>
              </a:rPr>
              <a:t> in </a:t>
            </a:r>
            <a:r>
              <a:rPr b="1" i="1" lang="en-US" sz="1400" strike="noStrike" u="none">
                <a:solidFill>
                  <a:schemeClr val="dk1"/>
                </a:solidFill>
                <a:effectLst/>
                <a:uFillTx/>
                <a:latin typeface="Aptos"/>
              </a:rPr>
              <a:t>2015</a:t>
            </a:r>
            <a:r>
              <a:rPr b="0" i="1" lang="en-US" sz="1400" strike="noStrike" u="none">
                <a:solidFill>
                  <a:schemeClr val="dk1"/>
                </a:solidFill>
                <a:effectLst/>
                <a:uFillTx/>
                <a:latin typeface="Aptos"/>
              </a:rPr>
              <a:t>. This award honors public officials who have demonstrated political courage by acting on their convictions, often in the face of opposition. The gesture was part of a broader effort to highlight the importance of leadership and courage in political life.</a:t>
            </a:r>
            <a:endParaRPr b="0" lang="en-US" sz="1400" strike="noStrike" u="none">
              <a:solidFill>
                <a:srgbClr val="000000"/>
              </a:solidFill>
              <a:effectLst/>
              <a:uFillTx/>
              <a:latin typeface="Arial"/>
            </a:endParaRPr>
          </a:p>
        </p:txBody>
      </p:sp>
      <p:sp>
        <p:nvSpPr>
          <p:cNvPr id="111" name="Rounded Rectangle 20"/>
          <p:cNvSpPr/>
          <p:nvPr/>
        </p:nvSpPr>
        <p:spPr>
          <a:xfrm>
            <a:off x="3823920" y="2324880"/>
            <a:ext cx="4543920" cy="812520"/>
          </a:xfrm>
          <a:prstGeom prst="roundRect">
            <a:avLst>
              <a:gd name="adj" fmla="val 7465"/>
            </a:avLst>
          </a:prstGeom>
          <a:solidFill>
            <a:srgbClr val="0d3512">
              <a:alpha val="10000"/>
            </a:srgb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Query</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Q: “What award did Barack Obama offered Chinese President Xi Jinping in 2015?”</a:t>
            </a:r>
            <a:endParaRPr b="0" lang="en-US" sz="1400" strike="noStrike" u="none">
              <a:solidFill>
                <a:srgbClr val="ffffff"/>
              </a:solidFill>
              <a:effectLst/>
              <a:uFillTx/>
              <a:latin typeface="Arial"/>
            </a:endParaRPr>
          </a:p>
        </p:txBody>
      </p:sp>
      <p:cxnSp>
        <p:nvCxnSpPr>
          <p:cNvPr id="112" name="Straight Arrow Connector 21"/>
          <p:cNvCxnSpPr/>
          <p:nvPr/>
        </p:nvCxnSpPr>
        <p:spPr>
          <a:xfrm>
            <a:off x="6095880" y="3199680"/>
            <a:ext cx="360" cy="259200"/>
          </a:xfrm>
          <a:prstGeom prst="straightConnector1">
            <a:avLst/>
          </a:prstGeom>
          <a:ln>
            <a:solidFill>
              <a:srgbClr val="000000"/>
            </a:solidFill>
            <a:tailEnd len="med" type="triangle" w="med"/>
          </a:ln>
        </p:spPr>
      </p:cxnSp>
      <p:cxnSp>
        <p:nvCxnSpPr>
          <p:cNvPr id="113" name="Straight Arrow Connector 22"/>
          <p:cNvCxnSpPr/>
          <p:nvPr/>
        </p:nvCxnSpPr>
        <p:spPr>
          <a:xfrm>
            <a:off x="6095880" y="4028400"/>
            <a:ext cx="360" cy="259200"/>
          </a:xfrm>
          <a:prstGeom prst="straightConnector1">
            <a:avLst/>
          </a:prstGeom>
          <a:ln>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LumberChunker</a:t>
            </a:r>
            <a:endParaRPr b="0" lang="en-US" sz="4800" strike="noStrike" u="none">
              <a:solidFill>
                <a:schemeClr val="dk1"/>
              </a:solidFill>
              <a:effectLst/>
              <a:uFillTx/>
              <a:latin typeface="Aptos"/>
            </a:endParaRPr>
          </a:p>
        </p:txBody>
      </p:sp>
      <p:pic>
        <p:nvPicPr>
          <p:cNvPr id="339" name="Graphic 115" descr=""/>
          <p:cNvPicPr/>
          <p:nvPr/>
        </p:nvPicPr>
        <p:blipFill>
          <a:blip r:embed="rId1">
            <a:extLst>
              <a:ext uri="{96DAC541-7B7A-43D3-8B79-37D633B846F1}">
                <asvg:svgBlip xmlns:asvg="http://schemas.microsoft.com/office/drawing/2016/SVG/main" r:embed="rId2"/>
              </a:ext>
            </a:extLst>
          </a:blip>
          <a:stretch/>
        </p:blipFill>
        <p:spPr>
          <a:xfrm>
            <a:off x="851760" y="2196360"/>
            <a:ext cx="10488240" cy="4138560"/>
          </a:xfrm>
          <a:prstGeom prst="rect">
            <a:avLst/>
          </a:prstGeom>
          <a:noFill/>
          <a:ln w="0">
            <a:noFill/>
          </a:ln>
        </p:spPr>
      </p:pic>
      <p:sp>
        <p:nvSpPr>
          <p:cNvPr id="340" name="TextBox 7"/>
          <p:cNvSpPr/>
          <p:nvPr/>
        </p:nvSpPr>
        <p:spPr>
          <a:xfrm>
            <a:off x="1558440" y="1326600"/>
            <a:ext cx="9074520" cy="532800"/>
          </a:xfrm>
          <a:prstGeom prst="roundRect">
            <a:avLst>
              <a:gd name="adj" fmla="val 23249"/>
            </a:avLst>
          </a:prstGeom>
          <a:noFill/>
          <a:ln w="19050">
            <a:solidFill>
              <a:srgbClr val="e8e8e8">
                <a:lumMod val="25000"/>
              </a:srgbClr>
            </a:solidFill>
            <a:round/>
          </a:ln>
        </p:spPr>
        <p:style>
          <a:lnRef idx="0"/>
          <a:fillRef idx="0"/>
          <a:effectRef idx="0"/>
          <a:fontRef idx="minor"/>
        </p:style>
        <p:txBody>
          <a:bodyPr lIns="90000" rIns="90000" tIns="45000" bIns="45000" anchor="ctr">
            <a:spAutoFit/>
          </a:bodyPr>
          <a:p>
            <a:pPr algn="ctr" defTabSz="914400">
              <a:lnSpc>
                <a:spcPct val="100000"/>
              </a:lnSpc>
            </a:pPr>
            <a:r>
              <a:rPr b="0" lang="en-US" sz="2400" strike="noStrike" u="none">
                <a:solidFill>
                  <a:schemeClr val="dk1"/>
                </a:solidFill>
                <a:effectLst/>
                <a:uFillTx/>
                <a:latin typeface="Aptos"/>
              </a:rPr>
              <a:t>Cycle repeats until entire document is segmented</a:t>
            </a:r>
            <a:endParaRPr b="0" lang="en-US" sz="2400" strike="noStrike" u="none">
              <a:solidFill>
                <a:srgbClr val="000000"/>
              </a:solidFill>
              <a:effectLst/>
              <a:uFillTx/>
              <a:latin typeface="Arial"/>
            </a:endParaRPr>
          </a:p>
        </p:txBody>
      </p:sp>
      <p:sp>
        <p:nvSpPr>
          <p:cNvPr id="341" name="TextBox 8"/>
          <p:cNvSpPr/>
          <p:nvPr/>
        </p:nvSpPr>
        <p:spPr>
          <a:xfrm>
            <a:off x="6680160" y="295452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342" name="Rounded Rectangle 2"/>
          <p:cNvSpPr/>
          <p:nvPr/>
        </p:nvSpPr>
        <p:spPr>
          <a:xfrm flipH="1">
            <a:off x="1015200" y="2392560"/>
            <a:ext cx="170640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3" name="Rounded Rectangle 5"/>
          <p:cNvSpPr/>
          <p:nvPr/>
        </p:nvSpPr>
        <p:spPr>
          <a:xfrm flipH="1">
            <a:off x="3223080" y="2419920"/>
            <a:ext cx="3326760" cy="139932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4" name="Rounded Rectangle 10"/>
          <p:cNvSpPr/>
          <p:nvPr/>
        </p:nvSpPr>
        <p:spPr>
          <a:xfrm flipH="1">
            <a:off x="2808720" y="4196880"/>
            <a:ext cx="371160" cy="577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5" name="Rounded Rectangle 11"/>
          <p:cNvSpPr/>
          <p:nvPr/>
        </p:nvSpPr>
        <p:spPr>
          <a:xfrm flipH="1">
            <a:off x="2638080" y="2544480"/>
            <a:ext cx="626040" cy="116748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6" name="Rounded Rectangle 12"/>
          <p:cNvSpPr/>
          <p:nvPr/>
        </p:nvSpPr>
        <p:spPr>
          <a:xfrm flipH="1">
            <a:off x="9016560" y="2987640"/>
            <a:ext cx="316440" cy="5241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7" name="Rounded Rectangle 13"/>
          <p:cNvSpPr/>
          <p:nvPr/>
        </p:nvSpPr>
        <p:spPr>
          <a:xfrm flipH="1">
            <a:off x="2691720" y="4732920"/>
            <a:ext cx="305640" cy="1656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48" name="Rounded Rectangle 14"/>
          <p:cNvSpPr/>
          <p:nvPr/>
        </p:nvSpPr>
        <p:spPr>
          <a:xfrm flipH="1">
            <a:off x="9448920" y="2916360"/>
            <a:ext cx="1184400" cy="82044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50"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52"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Manually extracted paragraph-wise.</a:t>
            </a:r>
            <a:endParaRPr b="0" lang="en-US" sz="32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54"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Manually extracted paragraph-wise.</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Why not use large-scale datasets using Project Gutenberg data?</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Ex: Deepmind </a:t>
            </a:r>
            <a:r>
              <a:rPr b="0" lang="en-US" sz="2800" strike="noStrike" u="sng">
                <a:solidFill>
                  <a:schemeClr val="lt2">
                    <a:lumMod val="25000"/>
                  </a:schemeClr>
                </a:solidFill>
                <a:effectLst/>
                <a:uFillTx/>
                <a:latin typeface="Aptos"/>
                <a:ea typeface="Verdana"/>
              </a:rPr>
              <a:t>NarrativeQA</a:t>
            </a:r>
            <a:endParaRPr b="0" lang="en-US" sz="28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56"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Manually extracted paragraph-wise.</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Why not use large-scale datasets using Project Gutenberg data?</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Ex: Deepmind </a:t>
            </a:r>
            <a:r>
              <a:rPr b="0" lang="en-US" sz="2800" strike="noStrike" u="sng">
                <a:solidFill>
                  <a:schemeClr val="lt2">
                    <a:lumMod val="25000"/>
                  </a:schemeClr>
                </a:solidFill>
                <a:effectLst/>
                <a:uFillTx/>
                <a:latin typeface="Aptos"/>
                <a:ea typeface="Verdana"/>
              </a:rPr>
              <a:t>NarrativeQA</a:t>
            </a:r>
            <a:endParaRPr b="0" lang="en-US" sz="28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pic>
        <p:nvPicPr>
          <p:cNvPr id="357" name="Picture 2" descr="A text on a page&#10;&#10;Description automatically generated"/>
          <p:cNvPicPr/>
          <p:nvPr/>
        </p:nvPicPr>
        <p:blipFill>
          <a:blip r:embed="rId1"/>
          <a:stretch/>
        </p:blipFill>
        <p:spPr>
          <a:xfrm>
            <a:off x="6323400" y="3872520"/>
            <a:ext cx="5308200" cy="249804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59"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Manually extracted paragraph-wise.</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Why not use large-scale datasets using Project Gutenberg data?</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Ex: Deepmind </a:t>
            </a:r>
            <a:r>
              <a:rPr b="0" lang="en-US" sz="2800" strike="noStrike" u="sng">
                <a:solidFill>
                  <a:schemeClr val="lt2">
                    <a:lumMod val="25000"/>
                  </a:schemeClr>
                </a:solidFill>
                <a:effectLst/>
                <a:uFillTx/>
                <a:latin typeface="Aptos"/>
                <a:ea typeface="Verdana"/>
              </a:rPr>
              <a:t>NarrativeQA</a:t>
            </a:r>
            <a:endParaRPr b="0" lang="en-US" sz="28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pic>
        <p:nvPicPr>
          <p:cNvPr id="360" name="Picture 7" descr="A text on a white background&#10;&#10;Description automatically generated"/>
          <p:cNvPicPr/>
          <p:nvPr/>
        </p:nvPicPr>
        <p:blipFill>
          <a:blip r:embed="rId1"/>
          <a:stretch/>
        </p:blipFill>
        <p:spPr>
          <a:xfrm>
            <a:off x="6323400" y="3851640"/>
            <a:ext cx="5312160" cy="249588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62"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100 public domain narrative books from Project Gutenberg.</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Manually extracted paragraph-wise.</a:t>
            </a:r>
            <a:endParaRPr b="0" lang="en-US" sz="32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Why not use large-scale datasets using Project Gutenberg data?</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Non-standard characters: ‘â’ and ‘\x80\x9c’</a:t>
            </a:r>
            <a:endParaRPr b="0" lang="en-US" sz="2800" strike="noStrike" u="none">
              <a:solidFill>
                <a:schemeClr val="dk1"/>
              </a:solidFill>
              <a:effectLst/>
              <a:uFillTx/>
              <a:latin typeface="Aptos"/>
            </a:endParaRPr>
          </a:p>
          <a:p>
            <a:pPr lvl="2" marL="1143000" indent="-228600" defTabSz="914400">
              <a:lnSpc>
                <a:spcPct val="90000"/>
              </a:lnSpc>
              <a:spcBef>
                <a:spcPts val="499"/>
              </a:spcBef>
              <a:buClr>
                <a:srgbClr val="747474"/>
              </a:buClr>
              <a:buFont typeface="Arial"/>
              <a:buChar char="•"/>
            </a:pPr>
            <a:r>
              <a:rPr b="0" lang="en-US" sz="2400" strike="noStrike" u="none">
                <a:solidFill>
                  <a:srgbClr val="747474"/>
                </a:solidFill>
                <a:effectLst/>
                <a:uFillTx/>
                <a:latin typeface="Aptos"/>
                <a:ea typeface="Verdana"/>
              </a:rPr>
              <a:t>Likely result from encoding issues on extraction process </a:t>
            </a:r>
            <a:endParaRPr b="0" lang="en-US" sz="2400" strike="noStrike" u="none">
              <a:solidFill>
                <a:schemeClr val="dk1">
                  <a:lumMod val="85000"/>
                  <a:lumOff val="15000"/>
                </a:schemeClr>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Misplaced ‘\n’ characters</a:t>
            </a:r>
            <a:endParaRPr b="0" lang="en-US" sz="2800" strike="noStrike" u="none">
              <a:solidFill>
                <a:schemeClr val="dk1"/>
              </a:solidFill>
              <a:effectLst/>
              <a:uFillTx/>
              <a:latin typeface="Aptos"/>
            </a:endParaRPr>
          </a:p>
          <a:p>
            <a:pPr indent="0" defTabSz="914400">
              <a:lnSpc>
                <a:spcPct val="90000"/>
              </a:lnSpc>
              <a:spcBef>
                <a:spcPts val="499"/>
              </a:spcBef>
              <a:buNone/>
            </a:pPr>
            <a:endParaRPr b="0" lang="en-US" sz="2400" strike="noStrike" u="none">
              <a:solidFill>
                <a:schemeClr val="dk1"/>
              </a:solidFill>
              <a:effectLst/>
              <a:uFillTx/>
              <a:latin typeface="Aptos"/>
            </a:endParaRPr>
          </a:p>
          <a:p>
            <a:pPr indent="0" algn="just" defTabSz="914400">
              <a:lnSpc>
                <a:spcPct val="90000"/>
              </a:lnSpc>
              <a:spcBef>
                <a:spcPts val="1001"/>
              </a:spcBef>
              <a:buNone/>
            </a:pPr>
            <a:endParaRPr b="0" lang="en-US" sz="32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64"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GPT-3.5-turbo-0125 generates 100 questions for each book.</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Spanning different parts of the book.</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Questions designed to be factual and specific, targeting unique information.</a:t>
            </a:r>
            <a:endParaRPr b="0" lang="en-US" sz="28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32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66" name="PlaceHolder 2"/>
          <p:cNvSpPr>
            <a:spLocks noGrp="1"/>
          </p:cNvSpPr>
          <p:nvPr>
            <p:ph/>
          </p:nvPr>
        </p:nvSpPr>
        <p:spPr>
          <a:xfrm>
            <a:off x="838080" y="1353240"/>
            <a:ext cx="9745920" cy="385704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GPT-3.5-turbo-0125 generates 100 questions for each book.</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Spanning different parts of the book.</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Questions designed to be factual and specific, targeting unique information.</a:t>
            </a:r>
            <a:endParaRPr b="0" lang="en-US" sz="2800" strike="noStrike" u="none">
              <a:solidFill>
                <a:schemeClr val="dk1"/>
              </a:solidFill>
              <a:effectLst/>
              <a:uFillTx/>
              <a:latin typeface="Aptos"/>
            </a:endParaRPr>
          </a:p>
          <a:p>
            <a:pPr lvl="2" marL="1143000" indent="-228600" algn="just" defTabSz="914400">
              <a:lnSpc>
                <a:spcPct val="90000"/>
              </a:lnSpc>
              <a:spcBef>
                <a:spcPts val="499"/>
              </a:spcBef>
              <a:buClr>
                <a:srgbClr val="747474"/>
              </a:buClr>
              <a:buFont typeface="Arial"/>
              <a:buChar char="•"/>
            </a:pPr>
            <a:r>
              <a:rPr b="0" lang="en-US" sz="2400" strike="noStrike" u="none">
                <a:solidFill>
                  <a:srgbClr val="747474"/>
                </a:solidFill>
                <a:effectLst/>
                <a:uFillTx/>
                <a:latin typeface="Aptos"/>
                <a:ea typeface="Verdana"/>
              </a:rPr>
              <a:t>If question is generic, multiple passages may answer it.</a:t>
            </a:r>
            <a:endParaRPr b="0" lang="en-US" sz="2400" strike="noStrike" u="none">
              <a:solidFill>
                <a:schemeClr val="dk1">
                  <a:lumMod val="85000"/>
                  <a:lumOff val="15000"/>
                </a:schemeClr>
              </a:solidFill>
              <a:effectLst/>
              <a:uFillTx/>
              <a:latin typeface="Aptos"/>
            </a:endParaRPr>
          </a:p>
          <a:p>
            <a:pPr indent="0" defTabSz="914400">
              <a:lnSpc>
                <a:spcPct val="90000"/>
              </a:lnSpc>
              <a:spcBef>
                <a:spcPts val="1001"/>
              </a:spcBef>
              <a:buNone/>
              <a:tabLst>
                <a:tab algn="l" pos="0"/>
              </a:tabLst>
            </a:pPr>
            <a:endParaRPr b="0" lang="en-US" sz="3200" strike="noStrike" u="none">
              <a:solidFill>
                <a:schemeClr val="dk1"/>
              </a:solidFill>
              <a:effectLst/>
              <a:uFillTx/>
              <a:latin typeface="Aptos"/>
            </a:endParaRPr>
          </a:p>
        </p:txBody>
      </p:sp>
      <p:sp>
        <p:nvSpPr>
          <p:cNvPr id="367" name="TextBox 5"/>
          <p:cNvSpPr/>
          <p:nvPr/>
        </p:nvSpPr>
        <p:spPr>
          <a:xfrm>
            <a:off x="1986120" y="4070880"/>
            <a:ext cx="8219160" cy="856080"/>
          </a:xfrm>
          <a:custGeom>
            <a:avLst/>
            <a:gdLst>
              <a:gd name="textAreaLeft" fmla="*/ 0 w 8219160"/>
              <a:gd name="textAreaRight" fmla="*/ 8219520 w 8219160"/>
              <a:gd name="textAreaTop" fmla="*/ 0 h 856080"/>
              <a:gd name="textAreaBottom" fmla="*/ 856440 h 856080"/>
              <a:gd name="GluePoint1X" fmla="*/ 0 w 8219680"/>
              <a:gd name="GluePoint1Y" fmla="*/ 0 h 856543"/>
              <a:gd name="GluePoint2X" fmla="*/ 602777 w 8219680"/>
              <a:gd name="GluePoint2Y" fmla="*/ 0 h 856543"/>
              <a:gd name="GluePoint3X" fmla="*/ 1041159 w 8219680"/>
              <a:gd name="GluePoint3Y" fmla="*/ 0 h 856543"/>
              <a:gd name="GluePoint4X" fmla="*/ 1890526 w 8219680"/>
              <a:gd name="GluePoint4Y" fmla="*/ 0 h 856543"/>
              <a:gd name="GluePoint5X" fmla="*/ 2493303 w 8219680"/>
              <a:gd name="GluePoint5Y" fmla="*/ 0 h 856543"/>
              <a:gd name="GluePoint6X" fmla="*/ 3096079 w 8219680"/>
              <a:gd name="GluePoint6Y" fmla="*/ 0 h 856543"/>
              <a:gd name="GluePoint7X" fmla="*/ 3945446 w 8219680"/>
              <a:gd name="GluePoint7Y" fmla="*/ 0 h 856543"/>
              <a:gd name="GluePoint8X" fmla="*/ 4466026 w 8219680"/>
              <a:gd name="GluePoint8Y" fmla="*/ 0 h 856543"/>
              <a:gd name="GluePoint9X" fmla="*/ 5315393 w 8219680"/>
              <a:gd name="GluePoint9Y" fmla="*/ 0 h 856543"/>
              <a:gd name="GluePoint10X" fmla="*/ 6164760 w 8219680"/>
              <a:gd name="GluePoint10Y" fmla="*/ 0 h 856543"/>
              <a:gd name="GluePoint11X" fmla="*/ 6849733 w 8219680"/>
              <a:gd name="GluePoint11Y" fmla="*/ 0 h 856543"/>
              <a:gd name="GluePoint12X" fmla="*/ 8219680 w 8219680"/>
              <a:gd name="GluePoint12Y" fmla="*/ 0 h 856543"/>
              <a:gd name="GluePoint13X" fmla="*/ 8219680 w 8219680"/>
              <a:gd name="GluePoint13Y" fmla="*/ 419706 h 856543"/>
              <a:gd name="GluePoint14X" fmla="*/ 8219680 w 8219680"/>
              <a:gd name="GluePoint14Y" fmla="*/ 856543 h 856543"/>
              <a:gd name="GluePoint15X" fmla="*/ 7534707 w 8219680"/>
              <a:gd name="GluePoint15Y" fmla="*/ 856543 h 856543"/>
              <a:gd name="GluePoint16X" fmla="*/ 7014127 w 8219680"/>
              <a:gd name="GluePoint16Y" fmla="*/ 856543 h 856543"/>
              <a:gd name="GluePoint17X" fmla="*/ 6329154 w 8219680"/>
              <a:gd name="GluePoint17Y" fmla="*/ 856543 h 856543"/>
              <a:gd name="GluePoint18X" fmla="*/ 5479787 w 8219680"/>
              <a:gd name="GluePoint18Y" fmla="*/ 856543 h 856543"/>
              <a:gd name="GluePoint19X" fmla="*/ 4794813 w 8219680"/>
              <a:gd name="GluePoint19Y" fmla="*/ 856543 h 856543"/>
              <a:gd name="GluePoint20X" fmla="*/ 4356430 w 8219680"/>
              <a:gd name="GluePoint20Y" fmla="*/ 856543 h 856543"/>
              <a:gd name="GluePoint21X" fmla="*/ 3835851 w 8219680"/>
              <a:gd name="GluePoint21Y" fmla="*/ 856543 h 856543"/>
              <a:gd name="GluePoint22X" fmla="*/ 2986484 w 8219680"/>
              <a:gd name="GluePoint22Y" fmla="*/ 856543 h 856543"/>
              <a:gd name="GluePoint23X" fmla="*/ 2301510 w 8219680"/>
              <a:gd name="GluePoint23Y" fmla="*/ 856543 h 856543"/>
              <a:gd name="GluePoint24X" fmla="*/ 1780931 w 8219680"/>
              <a:gd name="GluePoint24Y" fmla="*/ 856543 h 856543"/>
              <a:gd name="GluePoint25X" fmla="*/ 1095957 w 8219680"/>
              <a:gd name="GluePoint25Y" fmla="*/ 856543 h 856543"/>
              <a:gd name="GluePoint26X" fmla="*/ 657574 w 8219680"/>
              <a:gd name="GluePoint26Y" fmla="*/ 856543 h 856543"/>
              <a:gd name="GluePoint27X" fmla="*/ 0 w 8219680"/>
              <a:gd name="GluePoint27Y" fmla="*/ 856543 h 856543"/>
              <a:gd name="GluePoint28X" fmla="*/ 0 w 8219680"/>
              <a:gd name="GluePoint28Y" fmla="*/ 428272 h 856543"/>
              <a:gd name="GluePoint29X" fmla="*/ 0 w 8219680"/>
              <a:gd name="GluePoint29Y" fmla="*/ 0 h 8565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Lst>
            <a:rect l="textAreaLeft" t="textAreaTop" r="textAreaRight" b="textAreaBottom"/>
            <a:pathLst>
              <a:path w="8219680" h="856543">
                <a:moveTo>
                  <a:pt x="0" y="0"/>
                </a:moveTo>
                <a:cubicBezTo>
                  <a:pt x="294745" y="-14044"/>
                  <a:pt x="363040" y="-22913"/>
                  <a:pt x="602777" y="0"/>
                </a:cubicBezTo>
                <a:cubicBezTo>
                  <a:pt x="842514" y="22913"/>
                  <a:pt x="858838" y="8852"/>
                  <a:pt x="1041159" y="0"/>
                </a:cubicBezTo>
                <a:cubicBezTo>
                  <a:pt x="1223480" y="-8852"/>
                  <a:pt x="1530965" y="-1946"/>
                  <a:pt x="1890526" y="0"/>
                </a:cubicBezTo>
                <a:cubicBezTo>
                  <a:pt x="2250087" y="1946"/>
                  <a:pt x="2232996" y="-9479"/>
                  <a:pt x="2493303" y="0"/>
                </a:cubicBezTo>
                <a:cubicBezTo>
                  <a:pt x="2753610" y="9479"/>
                  <a:pt x="2822909" y="21893"/>
                  <a:pt x="3096079" y="0"/>
                </a:cubicBezTo>
                <a:cubicBezTo>
                  <a:pt x="3369249" y="-21893"/>
                  <a:pt x="3600228" y="-516"/>
                  <a:pt x="3945446" y="0"/>
                </a:cubicBezTo>
                <a:cubicBezTo>
                  <a:pt x="4290664" y="516"/>
                  <a:pt x="4211297" y="23556"/>
                  <a:pt x="4466026" y="0"/>
                </a:cubicBezTo>
                <a:cubicBezTo>
                  <a:pt x="4720755" y="-23556"/>
                  <a:pt x="5002413" y="33488"/>
                  <a:pt x="5315393" y="0"/>
                </a:cubicBezTo>
                <a:cubicBezTo>
                  <a:pt x="5628373" y="-33488"/>
                  <a:pt x="5950723" y="-15688"/>
                  <a:pt x="6164760" y="0"/>
                </a:cubicBezTo>
                <a:cubicBezTo>
                  <a:pt x="6378797" y="15688"/>
                  <a:pt x="6573152" y="25445"/>
                  <a:pt x="6849733" y="0"/>
                </a:cubicBezTo>
                <a:cubicBezTo>
                  <a:pt x="7126314" y="-25445"/>
                  <a:pt x="7656620" y="-31423"/>
                  <a:pt x="8219680" y="0"/>
                </a:cubicBezTo>
                <a:cubicBezTo>
                  <a:pt x="8224869" y="106859"/>
                  <a:pt x="8237316" y="233658"/>
                  <a:pt x="8219680" y="419706"/>
                </a:cubicBezTo>
                <a:cubicBezTo>
                  <a:pt x="8202044" y="605754"/>
                  <a:pt x="8240049" y="672942"/>
                  <a:pt x="8219680" y="856543"/>
                </a:cubicBezTo>
                <a:cubicBezTo>
                  <a:pt x="8002325" y="846494"/>
                  <a:pt x="7850594" y="867818"/>
                  <a:pt x="7534707" y="856543"/>
                </a:cubicBezTo>
                <a:cubicBezTo>
                  <a:pt x="7218820" y="845268"/>
                  <a:pt x="7230357" y="864441"/>
                  <a:pt x="7014127" y="856543"/>
                </a:cubicBezTo>
                <a:cubicBezTo>
                  <a:pt x="6797897" y="848645"/>
                  <a:pt x="6502975" y="866456"/>
                  <a:pt x="6329154" y="856543"/>
                </a:cubicBezTo>
                <a:cubicBezTo>
                  <a:pt x="6155333" y="846630"/>
                  <a:pt x="5874395" y="839683"/>
                  <a:pt x="5479787" y="856543"/>
                </a:cubicBezTo>
                <a:cubicBezTo>
                  <a:pt x="5085179" y="873403"/>
                  <a:pt x="5132453" y="886783"/>
                  <a:pt x="4794813" y="856543"/>
                </a:cubicBezTo>
                <a:cubicBezTo>
                  <a:pt x="4457173" y="826303"/>
                  <a:pt x="4474136" y="869021"/>
                  <a:pt x="4356430" y="856543"/>
                </a:cubicBezTo>
                <a:cubicBezTo>
                  <a:pt x="4238724" y="844065"/>
                  <a:pt x="3955314" y="833640"/>
                  <a:pt x="3835851" y="856543"/>
                </a:cubicBezTo>
                <a:cubicBezTo>
                  <a:pt x="3716388" y="879446"/>
                  <a:pt x="3410086" y="836547"/>
                  <a:pt x="2986484" y="856543"/>
                </a:cubicBezTo>
                <a:cubicBezTo>
                  <a:pt x="2562882" y="876539"/>
                  <a:pt x="2560332" y="858790"/>
                  <a:pt x="2301510" y="856543"/>
                </a:cubicBezTo>
                <a:cubicBezTo>
                  <a:pt x="2042688" y="854296"/>
                  <a:pt x="1956781" y="849617"/>
                  <a:pt x="1780931" y="856543"/>
                </a:cubicBezTo>
                <a:cubicBezTo>
                  <a:pt x="1605081" y="863469"/>
                  <a:pt x="1250679" y="824811"/>
                  <a:pt x="1095957" y="856543"/>
                </a:cubicBezTo>
                <a:cubicBezTo>
                  <a:pt x="941235" y="888275"/>
                  <a:pt x="766698" y="842516"/>
                  <a:pt x="657574" y="856543"/>
                </a:cubicBezTo>
                <a:cubicBezTo>
                  <a:pt x="548450" y="870570"/>
                  <a:pt x="222107" y="869012"/>
                  <a:pt x="0" y="856543"/>
                </a:cubicBezTo>
                <a:cubicBezTo>
                  <a:pt x="-2616" y="755087"/>
                  <a:pt x="-15313" y="596879"/>
                  <a:pt x="0" y="428272"/>
                </a:cubicBezTo>
                <a:cubicBezTo>
                  <a:pt x="15313" y="259665"/>
                  <a:pt x="-11075" y="213132"/>
                  <a:pt x="0" y="0"/>
                </a:cubicBezTo>
                <a:close/>
              </a:path>
            </a:pathLst>
          </a:custGeom>
          <a:noFill/>
          <a:ln w="0">
            <a:solidFill>
              <a:srgbClr val="000000">
                <a:lumMod val="75000"/>
                <a:lumOff val="25000"/>
              </a:srgbClr>
            </a:solidFill>
          </a:ln>
        </p:spPr>
        <p:style>
          <a:lnRef idx="0"/>
          <a:fillRef idx="0"/>
          <a:effectRef idx="0"/>
          <a:fontRef idx="minor"/>
        </p:style>
        <p:txBody>
          <a:bodyPr lIns="90000" rIns="90000" tIns="45000" bIns="45000" anchor="ctr">
            <a:spAutoFit/>
          </a:bodyPr>
          <a:p>
            <a:pPr defTabSz="914400">
              <a:lnSpc>
                <a:spcPct val="100000"/>
              </a:lnSpc>
            </a:pPr>
            <a:r>
              <a:rPr b="0" lang="en-US" sz="1400" strike="noStrike" u="none">
                <a:solidFill>
                  <a:schemeClr val="dk1"/>
                </a:solidFill>
                <a:effectLst/>
                <a:uFillTx/>
                <a:latin typeface="Aptos"/>
              </a:rPr>
              <a:t>Q: </a:t>
            </a:r>
            <a:r>
              <a:rPr b="0" i="1" lang="en-US" sz="1400" strike="noStrike" u="none">
                <a:solidFill>
                  <a:srgbClr val="111827"/>
                </a:solidFill>
                <a:effectLst/>
                <a:uFillTx/>
                <a:latin typeface="IBM Plex Mono"/>
              </a:rPr>
              <a:t>How much yearly income does Mr. Bennet's estate provide for his family?</a:t>
            </a:r>
            <a:r>
              <a:rPr b="0" i="1" lang="en-US" sz="1400" strike="noStrike" u="none">
                <a:solidFill>
                  <a:schemeClr val="dk1"/>
                </a:solidFill>
                <a:effectLst/>
                <a:uFillTx/>
                <a:latin typeface="Aptos"/>
              </a:rPr>
              <a:t> </a:t>
            </a:r>
            <a:endParaRPr b="0" lang="en-US" sz="1400" strike="noStrike" u="none">
              <a:solidFill>
                <a:srgbClr val="000000"/>
              </a:solidFill>
              <a:effectLst/>
              <a:uFillTx/>
              <a:latin typeface="Arial"/>
            </a:endParaRPr>
          </a:p>
          <a:p>
            <a:pPr defTabSz="914400">
              <a:lnSpc>
                <a:spcPct val="100000"/>
              </a:lnSpc>
            </a:pPr>
            <a:r>
              <a:rPr b="0" lang="en-US" sz="1400" strike="noStrike" u="none">
                <a:solidFill>
                  <a:schemeClr val="dk1"/>
                </a:solidFill>
                <a:effectLst/>
                <a:uFillTx/>
                <a:latin typeface="Aptos"/>
              </a:rPr>
              <a:t>A: </a:t>
            </a:r>
            <a:r>
              <a:rPr b="0" i="1" lang="en-US" sz="1400" strike="noStrike" u="none">
                <a:solidFill>
                  <a:srgbClr val="111827"/>
                </a:solidFill>
                <a:effectLst/>
                <a:uFillTx/>
                <a:latin typeface="IBM Plex Mono"/>
              </a:rPr>
              <a:t>Mr. Bennet's estate provides an income of two thousand a year.</a:t>
            </a:r>
            <a:endParaRPr b="0" lang="en-US" sz="1400" strike="noStrike" u="none">
              <a:solidFill>
                <a:srgbClr val="000000"/>
              </a:solidFill>
              <a:effectLst/>
              <a:uFillTx/>
              <a:latin typeface="Arial"/>
            </a:endParaRPr>
          </a:p>
          <a:p>
            <a:pPr algn="r" defTabSz="914400">
              <a:lnSpc>
                <a:spcPct val="100000"/>
              </a:lnSpc>
            </a:pPr>
            <a:r>
              <a:rPr b="0" i="1" lang="en-US" sz="1200" strike="noStrike" u="none">
                <a:solidFill>
                  <a:srgbClr val="111827"/>
                </a:solidFill>
                <a:effectLst/>
                <a:uFillTx/>
                <a:latin typeface="IBM Plex Mono"/>
              </a:rPr>
              <a:t>Pride and Prejudice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69" name="PlaceHolder 2"/>
          <p:cNvSpPr>
            <a:spLocks noGrp="1"/>
          </p:cNvSpPr>
          <p:nvPr>
            <p:ph/>
          </p:nvPr>
        </p:nvSpPr>
        <p:spPr>
          <a:xfrm>
            <a:off x="838080" y="1353240"/>
            <a:ext cx="9745920" cy="41083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GPT-3.5-turbo-0125 generates 100 questions for each book.</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Spanning different parts of the book.</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Questions designed to be factual and specific, targeting unique information.</a:t>
            </a:r>
            <a:endParaRPr b="0" lang="en-US" sz="2800" strike="noStrike" u="none">
              <a:solidFill>
                <a:schemeClr val="dk1"/>
              </a:solidFill>
              <a:effectLst/>
              <a:uFillTx/>
              <a:latin typeface="Aptos"/>
            </a:endParaRPr>
          </a:p>
          <a:p>
            <a:pPr lvl="2" marL="1143000" indent="-228600" algn="just" defTabSz="914400">
              <a:lnSpc>
                <a:spcPct val="90000"/>
              </a:lnSpc>
              <a:spcBef>
                <a:spcPts val="499"/>
              </a:spcBef>
              <a:buClr>
                <a:srgbClr val="747474"/>
              </a:buClr>
              <a:buFont typeface="Arial"/>
              <a:buChar char="•"/>
            </a:pPr>
            <a:r>
              <a:rPr b="0" lang="en-US" sz="2400" strike="noStrike" u="none">
                <a:solidFill>
                  <a:srgbClr val="747474"/>
                </a:solidFill>
                <a:effectLst/>
                <a:uFillTx/>
                <a:latin typeface="Aptos"/>
                <a:ea typeface="Verdana"/>
              </a:rPr>
              <a:t>If question is generic, multiple passages may answer it.</a:t>
            </a:r>
            <a:endParaRPr b="0" lang="en-US" sz="2400" strike="noStrike" u="none">
              <a:solidFill>
                <a:schemeClr val="dk1">
                  <a:lumMod val="85000"/>
                  <a:lumOff val="15000"/>
                </a:schemeClr>
              </a:solidFill>
              <a:effectLst/>
              <a:uFillTx/>
              <a:latin typeface="Aptos"/>
            </a:endParaRPr>
          </a:p>
          <a:p>
            <a:pPr indent="0" algn="just" defTabSz="914400">
              <a:lnSpc>
                <a:spcPct val="90000"/>
              </a:lnSpc>
              <a:spcBef>
                <a:spcPts val="499"/>
              </a:spcBef>
              <a:buNone/>
            </a:pPr>
            <a:endParaRPr b="0" lang="en-US" sz="2400" strike="noStrike" u="none">
              <a:solidFill>
                <a:schemeClr val="dk1"/>
              </a:solidFill>
              <a:effectLst/>
              <a:uFillTx/>
              <a:latin typeface="Aptos"/>
            </a:endParaRPr>
          </a:p>
          <a:p>
            <a:pPr indent="0" algn="just" defTabSz="914400">
              <a:lnSpc>
                <a:spcPct val="90000"/>
              </a:lnSpc>
              <a:spcBef>
                <a:spcPts val="499"/>
              </a:spcBef>
              <a:buNone/>
            </a:pPr>
            <a:endParaRPr b="0" lang="en-US" sz="2400" strike="noStrike" u="none">
              <a:solidFill>
                <a:schemeClr val="dk1"/>
              </a:solidFill>
              <a:effectLst/>
              <a:uFillTx/>
              <a:latin typeface="Aptos"/>
            </a:endParaRPr>
          </a:p>
          <a:p>
            <a:pPr indent="0" algn="just" defTabSz="914400">
              <a:lnSpc>
                <a:spcPct val="90000"/>
              </a:lnSpc>
              <a:spcBef>
                <a:spcPts val="499"/>
              </a:spcBef>
              <a:buNone/>
            </a:pPr>
            <a:endParaRPr b="0" lang="en-US" sz="24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GPT questions require filtering.</a:t>
            </a:r>
            <a:endParaRPr b="0" lang="en-US" sz="3200" strike="noStrike" u="none">
              <a:solidFill>
                <a:schemeClr val="dk1"/>
              </a:solidFill>
              <a:effectLst/>
              <a:uFillTx/>
              <a:latin typeface="Aptos"/>
            </a:endParaRPr>
          </a:p>
          <a:p>
            <a:pPr lvl="1" marL="685800" indent="-228600"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3000 Question-Answer pairs (30 for each book).</a:t>
            </a:r>
            <a:endParaRPr b="0" lang="en-US" sz="2800" strike="noStrike" u="none">
              <a:solidFill>
                <a:schemeClr val="dk1"/>
              </a:solidFill>
              <a:effectLst/>
              <a:uFillTx/>
              <a:latin typeface="Aptos"/>
            </a:endParaRPr>
          </a:p>
        </p:txBody>
      </p:sp>
      <p:sp>
        <p:nvSpPr>
          <p:cNvPr id="370" name="TextBox 7"/>
          <p:cNvSpPr/>
          <p:nvPr/>
        </p:nvSpPr>
        <p:spPr>
          <a:xfrm>
            <a:off x="1986120" y="4070880"/>
            <a:ext cx="8219160" cy="856080"/>
          </a:xfrm>
          <a:custGeom>
            <a:avLst/>
            <a:gdLst>
              <a:gd name="textAreaLeft" fmla="*/ 0 w 8219160"/>
              <a:gd name="textAreaRight" fmla="*/ 8219520 w 8219160"/>
              <a:gd name="textAreaTop" fmla="*/ 0 h 856080"/>
              <a:gd name="textAreaBottom" fmla="*/ 856440 h 856080"/>
              <a:gd name="GluePoint1X" fmla="*/ 0 w 8219680"/>
              <a:gd name="GluePoint1Y" fmla="*/ 0 h 856543"/>
              <a:gd name="GluePoint2X" fmla="*/ 602777 w 8219680"/>
              <a:gd name="GluePoint2Y" fmla="*/ 0 h 856543"/>
              <a:gd name="GluePoint3X" fmla="*/ 1041159 w 8219680"/>
              <a:gd name="GluePoint3Y" fmla="*/ 0 h 856543"/>
              <a:gd name="GluePoint4X" fmla="*/ 1890526 w 8219680"/>
              <a:gd name="GluePoint4Y" fmla="*/ 0 h 856543"/>
              <a:gd name="GluePoint5X" fmla="*/ 2493303 w 8219680"/>
              <a:gd name="GluePoint5Y" fmla="*/ 0 h 856543"/>
              <a:gd name="GluePoint6X" fmla="*/ 3096079 w 8219680"/>
              <a:gd name="GluePoint6Y" fmla="*/ 0 h 856543"/>
              <a:gd name="GluePoint7X" fmla="*/ 3945446 w 8219680"/>
              <a:gd name="GluePoint7Y" fmla="*/ 0 h 856543"/>
              <a:gd name="GluePoint8X" fmla="*/ 4466026 w 8219680"/>
              <a:gd name="GluePoint8Y" fmla="*/ 0 h 856543"/>
              <a:gd name="GluePoint9X" fmla="*/ 5315393 w 8219680"/>
              <a:gd name="GluePoint9Y" fmla="*/ 0 h 856543"/>
              <a:gd name="GluePoint10X" fmla="*/ 6164760 w 8219680"/>
              <a:gd name="GluePoint10Y" fmla="*/ 0 h 856543"/>
              <a:gd name="GluePoint11X" fmla="*/ 6849733 w 8219680"/>
              <a:gd name="GluePoint11Y" fmla="*/ 0 h 856543"/>
              <a:gd name="GluePoint12X" fmla="*/ 8219680 w 8219680"/>
              <a:gd name="GluePoint12Y" fmla="*/ 0 h 856543"/>
              <a:gd name="GluePoint13X" fmla="*/ 8219680 w 8219680"/>
              <a:gd name="GluePoint13Y" fmla="*/ 419706 h 856543"/>
              <a:gd name="GluePoint14X" fmla="*/ 8219680 w 8219680"/>
              <a:gd name="GluePoint14Y" fmla="*/ 856543 h 856543"/>
              <a:gd name="GluePoint15X" fmla="*/ 7534707 w 8219680"/>
              <a:gd name="GluePoint15Y" fmla="*/ 856543 h 856543"/>
              <a:gd name="GluePoint16X" fmla="*/ 7014127 w 8219680"/>
              <a:gd name="GluePoint16Y" fmla="*/ 856543 h 856543"/>
              <a:gd name="GluePoint17X" fmla="*/ 6329154 w 8219680"/>
              <a:gd name="GluePoint17Y" fmla="*/ 856543 h 856543"/>
              <a:gd name="GluePoint18X" fmla="*/ 5479787 w 8219680"/>
              <a:gd name="GluePoint18Y" fmla="*/ 856543 h 856543"/>
              <a:gd name="GluePoint19X" fmla="*/ 4794813 w 8219680"/>
              <a:gd name="GluePoint19Y" fmla="*/ 856543 h 856543"/>
              <a:gd name="GluePoint20X" fmla="*/ 4356430 w 8219680"/>
              <a:gd name="GluePoint20Y" fmla="*/ 856543 h 856543"/>
              <a:gd name="GluePoint21X" fmla="*/ 3835851 w 8219680"/>
              <a:gd name="GluePoint21Y" fmla="*/ 856543 h 856543"/>
              <a:gd name="GluePoint22X" fmla="*/ 2986484 w 8219680"/>
              <a:gd name="GluePoint22Y" fmla="*/ 856543 h 856543"/>
              <a:gd name="GluePoint23X" fmla="*/ 2301510 w 8219680"/>
              <a:gd name="GluePoint23Y" fmla="*/ 856543 h 856543"/>
              <a:gd name="GluePoint24X" fmla="*/ 1780931 w 8219680"/>
              <a:gd name="GluePoint24Y" fmla="*/ 856543 h 856543"/>
              <a:gd name="GluePoint25X" fmla="*/ 1095957 w 8219680"/>
              <a:gd name="GluePoint25Y" fmla="*/ 856543 h 856543"/>
              <a:gd name="GluePoint26X" fmla="*/ 657574 w 8219680"/>
              <a:gd name="GluePoint26Y" fmla="*/ 856543 h 856543"/>
              <a:gd name="GluePoint27X" fmla="*/ 0 w 8219680"/>
              <a:gd name="GluePoint27Y" fmla="*/ 856543 h 856543"/>
              <a:gd name="GluePoint28X" fmla="*/ 0 w 8219680"/>
              <a:gd name="GluePoint28Y" fmla="*/ 428272 h 856543"/>
              <a:gd name="GluePoint29X" fmla="*/ 0 w 8219680"/>
              <a:gd name="GluePoint29Y" fmla="*/ 0 h 856543"/>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Lst>
            <a:rect l="textAreaLeft" t="textAreaTop" r="textAreaRight" b="textAreaBottom"/>
            <a:pathLst>
              <a:path w="8219680" h="856543">
                <a:moveTo>
                  <a:pt x="0" y="0"/>
                </a:moveTo>
                <a:cubicBezTo>
                  <a:pt x="294745" y="-14044"/>
                  <a:pt x="363040" y="-22913"/>
                  <a:pt x="602777" y="0"/>
                </a:cubicBezTo>
                <a:cubicBezTo>
                  <a:pt x="842514" y="22913"/>
                  <a:pt x="858838" y="8852"/>
                  <a:pt x="1041159" y="0"/>
                </a:cubicBezTo>
                <a:cubicBezTo>
                  <a:pt x="1223480" y="-8852"/>
                  <a:pt x="1530965" y="-1946"/>
                  <a:pt x="1890526" y="0"/>
                </a:cubicBezTo>
                <a:cubicBezTo>
                  <a:pt x="2250087" y="1946"/>
                  <a:pt x="2232996" y="-9479"/>
                  <a:pt x="2493303" y="0"/>
                </a:cubicBezTo>
                <a:cubicBezTo>
                  <a:pt x="2753610" y="9479"/>
                  <a:pt x="2822909" y="21893"/>
                  <a:pt x="3096079" y="0"/>
                </a:cubicBezTo>
                <a:cubicBezTo>
                  <a:pt x="3369249" y="-21893"/>
                  <a:pt x="3600228" y="-516"/>
                  <a:pt x="3945446" y="0"/>
                </a:cubicBezTo>
                <a:cubicBezTo>
                  <a:pt x="4290664" y="516"/>
                  <a:pt x="4211297" y="23556"/>
                  <a:pt x="4466026" y="0"/>
                </a:cubicBezTo>
                <a:cubicBezTo>
                  <a:pt x="4720755" y="-23556"/>
                  <a:pt x="5002413" y="33488"/>
                  <a:pt x="5315393" y="0"/>
                </a:cubicBezTo>
                <a:cubicBezTo>
                  <a:pt x="5628373" y="-33488"/>
                  <a:pt x="5950723" y="-15688"/>
                  <a:pt x="6164760" y="0"/>
                </a:cubicBezTo>
                <a:cubicBezTo>
                  <a:pt x="6378797" y="15688"/>
                  <a:pt x="6573152" y="25445"/>
                  <a:pt x="6849733" y="0"/>
                </a:cubicBezTo>
                <a:cubicBezTo>
                  <a:pt x="7126314" y="-25445"/>
                  <a:pt x="7656620" y="-31423"/>
                  <a:pt x="8219680" y="0"/>
                </a:cubicBezTo>
                <a:cubicBezTo>
                  <a:pt x="8224869" y="106859"/>
                  <a:pt x="8237316" y="233658"/>
                  <a:pt x="8219680" y="419706"/>
                </a:cubicBezTo>
                <a:cubicBezTo>
                  <a:pt x="8202044" y="605754"/>
                  <a:pt x="8240049" y="672942"/>
                  <a:pt x="8219680" y="856543"/>
                </a:cubicBezTo>
                <a:cubicBezTo>
                  <a:pt x="8002325" y="846494"/>
                  <a:pt x="7850594" y="867818"/>
                  <a:pt x="7534707" y="856543"/>
                </a:cubicBezTo>
                <a:cubicBezTo>
                  <a:pt x="7218820" y="845268"/>
                  <a:pt x="7230357" y="864441"/>
                  <a:pt x="7014127" y="856543"/>
                </a:cubicBezTo>
                <a:cubicBezTo>
                  <a:pt x="6797897" y="848645"/>
                  <a:pt x="6502975" y="866456"/>
                  <a:pt x="6329154" y="856543"/>
                </a:cubicBezTo>
                <a:cubicBezTo>
                  <a:pt x="6155333" y="846630"/>
                  <a:pt x="5874395" y="839683"/>
                  <a:pt x="5479787" y="856543"/>
                </a:cubicBezTo>
                <a:cubicBezTo>
                  <a:pt x="5085179" y="873403"/>
                  <a:pt x="5132453" y="886783"/>
                  <a:pt x="4794813" y="856543"/>
                </a:cubicBezTo>
                <a:cubicBezTo>
                  <a:pt x="4457173" y="826303"/>
                  <a:pt x="4474136" y="869021"/>
                  <a:pt x="4356430" y="856543"/>
                </a:cubicBezTo>
                <a:cubicBezTo>
                  <a:pt x="4238724" y="844065"/>
                  <a:pt x="3955314" y="833640"/>
                  <a:pt x="3835851" y="856543"/>
                </a:cubicBezTo>
                <a:cubicBezTo>
                  <a:pt x="3716388" y="879446"/>
                  <a:pt x="3410086" y="836547"/>
                  <a:pt x="2986484" y="856543"/>
                </a:cubicBezTo>
                <a:cubicBezTo>
                  <a:pt x="2562882" y="876539"/>
                  <a:pt x="2560332" y="858790"/>
                  <a:pt x="2301510" y="856543"/>
                </a:cubicBezTo>
                <a:cubicBezTo>
                  <a:pt x="2042688" y="854296"/>
                  <a:pt x="1956781" y="849617"/>
                  <a:pt x="1780931" y="856543"/>
                </a:cubicBezTo>
                <a:cubicBezTo>
                  <a:pt x="1605081" y="863469"/>
                  <a:pt x="1250679" y="824811"/>
                  <a:pt x="1095957" y="856543"/>
                </a:cubicBezTo>
                <a:cubicBezTo>
                  <a:pt x="941235" y="888275"/>
                  <a:pt x="766698" y="842516"/>
                  <a:pt x="657574" y="856543"/>
                </a:cubicBezTo>
                <a:cubicBezTo>
                  <a:pt x="548450" y="870570"/>
                  <a:pt x="222107" y="869012"/>
                  <a:pt x="0" y="856543"/>
                </a:cubicBezTo>
                <a:cubicBezTo>
                  <a:pt x="-2616" y="755087"/>
                  <a:pt x="-15313" y="596879"/>
                  <a:pt x="0" y="428272"/>
                </a:cubicBezTo>
                <a:cubicBezTo>
                  <a:pt x="15313" y="259665"/>
                  <a:pt x="-11075" y="213132"/>
                  <a:pt x="0" y="0"/>
                </a:cubicBezTo>
                <a:close/>
              </a:path>
            </a:pathLst>
          </a:custGeom>
          <a:noFill/>
          <a:ln w="0">
            <a:solidFill>
              <a:srgbClr val="000000">
                <a:lumMod val="75000"/>
                <a:lumOff val="25000"/>
              </a:srgbClr>
            </a:solidFill>
          </a:ln>
        </p:spPr>
        <p:style>
          <a:lnRef idx="0"/>
          <a:fillRef idx="0"/>
          <a:effectRef idx="0"/>
          <a:fontRef idx="minor"/>
        </p:style>
        <p:txBody>
          <a:bodyPr lIns="90000" rIns="90000" tIns="45000" bIns="45000" anchor="ctr">
            <a:spAutoFit/>
          </a:bodyPr>
          <a:p>
            <a:pPr defTabSz="914400">
              <a:lnSpc>
                <a:spcPct val="100000"/>
              </a:lnSpc>
            </a:pPr>
            <a:r>
              <a:rPr b="0" lang="en-US" sz="1400" strike="noStrike" u="none">
                <a:solidFill>
                  <a:schemeClr val="dk1"/>
                </a:solidFill>
                <a:effectLst/>
                <a:uFillTx/>
                <a:latin typeface="Aptos"/>
              </a:rPr>
              <a:t>Q: </a:t>
            </a:r>
            <a:r>
              <a:rPr b="0" i="1" lang="en-US" sz="1400" strike="noStrike" u="none">
                <a:solidFill>
                  <a:srgbClr val="111827"/>
                </a:solidFill>
                <a:effectLst/>
                <a:uFillTx/>
                <a:latin typeface="IBM Plex Mono"/>
              </a:rPr>
              <a:t>How much yearly income does Mr. Bennet's estate provide for his family?</a:t>
            </a:r>
            <a:r>
              <a:rPr b="0" i="1" lang="en-US" sz="1400" strike="noStrike" u="none">
                <a:solidFill>
                  <a:schemeClr val="dk1"/>
                </a:solidFill>
                <a:effectLst/>
                <a:uFillTx/>
                <a:latin typeface="Aptos"/>
              </a:rPr>
              <a:t> </a:t>
            </a:r>
            <a:endParaRPr b="0" lang="en-US" sz="1400" strike="noStrike" u="none">
              <a:solidFill>
                <a:srgbClr val="000000"/>
              </a:solidFill>
              <a:effectLst/>
              <a:uFillTx/>
              <a:latin typeface="Arial"/>
            </a:endParaRPr>
          </a:p>
          <a:p>
            <a:pPr defTabSz="914400">
              <a:lnSpc>
                <a:spcPct val="100000"/>
              </a:lnSpc>
            </a:pPr>
            <a:r>
              <a:rPr b="0" lang="en-US" sz="1400" strike="noStrike" u="none">
                <a:solidFill>
                  <a:schemeClr val="dk1"/>
                </a:solidFill>
                <a:effectLst/>
                <a:uFillTx/>
                <a:latin typeface="Aptos"/>
              </a:rPr>
              <a:t>A: </a:t>
            </a:r>
            <a:r>
              <a:rPr b="0" i="1" lang="en-US" sz="1400" strike="noStrike" u="none">
                <a:solidFill>
                  <a:srgbClr val="111827"/>
                </a:solidFill>
                <a:effectLst/>
                <a:uFillTx/>
                <a:latin typeface="IBM Plex Mono"/>
              </a:rPr>
              <a:t>Mr. Bennet's estate provides an income of two thousand a year.</a:t>
            </a:r>
            <a:endParaRPr b="0" lang="en-US" sz="1400" strike="noStrike" u="none">
              <a:solidFill>
                <a:srgbClr val="000000"/>
              </a:solidFill>
              <a:effectLst/>
              <a:uFillTx/>
              <a:latin typeface="Arial"/>
            </a:endParaRPr>
          </a:p>
          <a:p>
            <a:pPr algn="r" defTabSz="914400">
              <a:lnSpc>
                <a:spcPct val="100000"/>
              </a:lnSpc>
            </a:pPr>
            <a:r>
              <a:rPr b="0" i="1" lang="en-US" sz="1200" strike="noStrike" u="none">
                <a:solidFill>
                  <a:srgbClr val="111827"/>
                </a:solidFill>
                <a:effectLst/>
                <a:uFillTx/>
                <a:latin typeface="IBM Plex Mono"/>
              </a:rPr>
              <a:t>Pride and Prejudice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115"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Hallucinations are a problem in LLM-based Closed-Book QA.</a:t>
            </a:r>
            <a:endParaRPr b="0" lang="en-US" sz="3200" strike="noStrike" u="none">
              <a:solidFill>
                <a:srgbClr val="000000"/>
              </a:solidFill>
              <a:effectLst/>
              <a:uFillTx/>
              <a:latin typeface="Arial"/>
            </a:endParaRPr>
          </a:p>
          <a:p>
            <a:pPr algn="just" defTabSz="914400">
              <a:lnSpc>
                <a:spcPct val="90000"/>
              </a:lnSpc>
              <a:spcBef>
                <a:spcPts val="1001"/>
              </a:spcBef>
            </a:pPr>
            <a:endParaRPr b="0" lang="en-US" sz="3200" strike="noStrike" u="none">
              <a:solidFill>
                <a:srgbClr val="000000"/>
              </a:solidFill>
              <a:effectLst/>
              <a:uFillTx/>
              <a:latin typeface="Arial"/>
            </a:endParaRPr>
          </a:p>
          <a:p>
            <a:pPr algn="just" defTabSz="914400">
              <a:lnSpc>
                <a:spcPct val="90000"/>
              </a:lnSpc>
              <a:spcBef>
                <a:spcPts val="1001"/>
              </a:spcBef>
              <a:tabLst>
                <a:tab algn="l" pos="0"/>
              </a:tabLst>
            </a:pP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72" name="PlaceHolder 2"/>
          <p:cNvSpPr>
            <a:spLocks noGrp="1"/>
          </p:cNvSpPr>
          <p:nvPr>
            <p:ph/>
          </p:nvPr>
        </p:nvSpPr>
        <p:spPr>
          <a:xfrm>
            <a:off x="838080" y="1353240"/>
            <a:ext cx="9745920" cy="41083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Dataset organized into the following columns:</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Book Name: </a:t>
            </a:r>
            <a:r>
              <a:rPr b="0" lang="en-US" sz="1800" strike="noStrike" u="none">
                <a:solidFill>
                  <a:schemeClr val="lt2">
                    <a:lumMod val="25000"/>
                  </a:schemeClr>
                </a:solidFill>
                <a:effectLst/>
                <a:uFillTx/>
                <a:latin typeface="Aptos"/>
                <a:ea typeface="Verdana"/>
              </a:rPr>
              <a:t>The title of the book from which the passage is extracted.</a:t>
            </a:r>
            <a:endParaRPr b="0" lang="en-US" sz="1800" strike="noStrike" u="none">
              <a:solidFill>
                <a:schemeClr val="dk1"/>
              </a:solidFill>
              <a:effectLst/>
              <a:uFillTx/>
              <a:latin typeface="Aptos"/>
            </a:endParaRPr>
          </a:p>
          <a:p>
            <a:pPr marL="457200" indent="0" algn="just" defTabSz="914400">
              <a:lnSpc>
                <a:spcPct val="90000"/>
              </a:lnSpc>
              <a:spcBef>
                <a:spcPts val="499"/>
              </a:spcBef>
              <a:buNone/>
              <a:tabLst>
                <a:tab algn="l" pos="0"/>
              </a:tabLst>
            </a:pPr>
            <a:r>
              <a:rPr b="0" lang="en-US" sz="2400" strike="noStrike" u="none">
                <a:solidFill>
                  <a:schemeClr val="lt2">
                    <a:lumMod val="25000"/>
                  </a:schemeClr>
                </a:solidFill>
                <a:effectLst/>
                <a:uFillTx/>
                <a:latin typeface="Aptos"/>
                <a:ea typeface="Verdana"/>
              </a:rPr>
              <a:t>	</a:t>
            </a:r>
            <a:r>
              <a:rPr b="0" lang="en-US" sz="2400" strike="noStrike" u="none">
                <a:solidFill>
                  <a:schemeClr val="lt2">
                    <a:lumMod val="25000"/>
                  </a:schemeClr>
                </a:solidFill>
                <a:effectLst/>
                <a:uFillTx/>
                <a:latin typeface="Aptos"/>
                <a:ea typeface="Verdana"/>
              </a:rPr>
              <a:t>...</a:t>
            </a:r>
            <a:endParaRPr b="0" lang="en-US" sz="24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400" strike="noStrike" u="none">
                <a:solidFill>
                  <a:schemeClr val="lt2">
                    <a:lumMod val="25000"/>
                  </a:schemeClr>
                </a:solidFill>
                <a:effectLst/>
                <a:uFillTx/>
                <a:latin typeface="Aptos"/>
                <a:ea typeface="Verdana"/>
              </a:rPr>
              <a:t>Question: </a:t>
            </a:r>
            <a:r>
              <a:rPr b="0" lang="en-US" sz="1800" strike="noStrike" u="none">
                <a:solidFill>
                  <a:schemeClr val="lt2">
                    <a:lumMod val="25000"/>
                  </a:schemeClr>
                </a:solidFill>
                <a:effectLst/>
                <a:uFillTx/>
                <a:latin typeface="Aptos"/>
                <a:ea typeface="Verdana"/>
              </a:rPr>
              <a:t>A question regarding the specific chunk of text. Not all chunks have a question, as only 30 are generated per book.</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400" strike="noStrike" u="none">
                <a:solidFill>
                  <a:schemeClr val="lt2">
                    <a:lumMod val="25000"/>
                  </a:schemeClr>
                </a:solidFill>
                <a:effectLst/>
                <a:uFillTx/>
                <a:latin typeface="Aptos"/>
                <a:ea typeface="Verdana"/>
              </a:rPr>
              <a:t>Answer: </a:t>
            </a:r>
            <a:r>
              <a:rPr b="0" lang="en-US" sz="1800" strike="noStrike" u="none">
                <a:solidFill>
                  <a:schemeClr val="lt2">
                    <a:lumMod val="25000"/>
                  </a:schemeClr>
                </a:solidFill>
                <a:effectLst/>
                <a:uFillTx/>
                <a:latin typeface="Aptos"/>
                <a:ea typeface="Verdana"/>
              </a:rPr>
              <a:t>Then answer corresponding to the question.</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400" strike="noStrike" u="none">
                <a:solidFill>
                  <a:schemeClr val="lt2">
                    <a:lumMod val="25000"/>
                  </a:schemeClr>
                </a:solidFill>
                <a:effectLst/>
                <a:uFillTx/>
                <a:latin typeface="Aptos"/>
                <a:ea typeface="Verdana"/>
              </a:rPr>
              <a:t>Chunk Must Contain: </a:t>
            </a:r>
            <a:r>
              <a:rPr b="0" lang="en-US" sz="1800" strike="noStrike" u="none">
                <a:solidFill>
                  <a:schemeClr val="lt2">
                    <a:lumMod val="25000"/>
                  </a:schemeClr>
                </a:solidFill>
                <a:effectLst/>
                <a:uFillTx/>
                <a:latin typeface="Aptos"/>
                <a:ea typeface="Verdana"/>
              </a:rPr>
              <a:t>A specific substring from the book indicating where the answer is present. This ensures that, despite the chunking methodology, the correct chunk includes this particular string.</a:t>
            </a:r>
            <a:endParaRPr b="0" lang="en-US" sz="1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74" name="PlaceHolder 2"/>
          <p:cNvSpPr>
            <a:spLocks noGrp="1"/>
          </p:cNvSpPr>
          <p:nvPr>
            <p:ph/>
          </p:nvPr>
        </p:nvSpPr>
        <p:spPr>
          <a:xfrm>
            <a:off x="838080" y="1353240"/>
            <a:ext cx="9745920" cy="41083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Dataset organized into the following columns:</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pPr>
            <a:r>
              <a:rPr b="0" lang="en-US" sz="2400" strike="noStrike" u="none">
                <a:solidFill>
                  <a:schemeClr val="lt1">
                    <a:lumMod val="85000"/>
                  </a:schemeClr>
                </a:solidFill>
                <a:effectLst/>
                <a:uFillTx/>
                <a:latin typeface="Aptos"/>
                <a:ea typeface="Verdana"/>
              </a:rPr>
              <a:t>Book Name: </a:t>
            </a:r>
            <a:r>
              <a:rPr b="0" lang="en-US" sz="1800" strike="noStrike" u="none">
                <a:solidFill>
                  <a:schemeClr val="lt1">
                    <a:lumMod val="85000"/>
                  </a:schemeClr>
                </a:solidFill>
                <a:effectLst/>
                <a:uFillTx/>
                <a:latin typeface="Aptos"/>
                <a:ea typeface="Verdana"/>
              </a:rPr>
              <a:t>The title of the book from which the passage is extracted.</a:t>
            </a:r>
            <a:endParaRPr b="0" lang="en-US" sz="1800" strike="noStrike" u="none">
              <a:solidFill>
                <a:schemeClr val="dk1"/>
              </a:solidFill>
              <a:effectLst/>
              <a:uFillTx/>
              <a:latin typeface="Aptos"/>
            </a:endParaRPr>
          </a:p>
          <a:p>
            <a:pPr marL="457200" indent="0" algn="just" defTabSz="914400">
              <a:lnSpc>
                <a:spcPct val="90000"/>
              </a:lnSpc>
              <a:spcBef>
                <a:spcPts val="499"/>
              </a:spcBef>
              <a:buNone/>
              <a:tabLst>
                <a:tab algn="l" pos="0"/>
              </a:tabLst>
            </a:pPr>
            <a:r>
              <a:rPr b="0" lang="en-US" sz="2400" strike="noStrike" u="none">
                <a:solidFill>
                  <a:schemeClr val="lt1">
                    <a:lumMod val="85000"/>
                  </a:schemeClr>
                </a:solidFill>
                <a:effectLst/>
                <a:uFillTx/>
                <a:latin typeface="Aptos"/>
                <a:ea typeface="Verdana"/>
              </a:rPr>
              <a:t>	</a:t>
            </a:r>
            <a:r>
              <a:rPr b="0" lang="en-US" sz="2400" strike="noStrike" u="none">
                <a:solidFill>
                  <a:schemeClr val="lt1">
                    <a:lumMod val="85000"/>
                  </a:schemeClr>
                </a:solidFill>
                <a:effectLst/>
                <a:uFillTx/>
                <a:latin typeface="Aptos"/>
                <a:ea typeface="Verdana"/>
              </a:rPr>
              <a:t>...</a:t>
            </a:r>
            <a:endParaRPr b="0" lang="en-US" sz="24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tabLst>
                <a:tab algn="l" pos="0"/>
              </a:tabLst>
            </a:pPr>
            <a:r>
              <a:rPr b="0" lang="en-US" sz="2400" strike="noStrike" u="none">
                <a:solidFill>
                  <a:schemeClr val="lt1">
                    <a:lumMod val="85000"/>
                  </a:schemeClr>
                </a:solidFill>
                <a:effectLst/>
                <a:uFillTx/>
                <a:latin typeface="Aptos"/>
                <a:ea typeface="Verdana"/>
              </a:rPr>
              <a:t>Question: </a:t>
            </a:r>
            <a:r>
              <a:rPr b="0" lang="en-US" sz="1800" strike="noStrike" u="none">
                <a:solidFill>
                  <a:schemeClr val="lt1">
                    <a:lumMod val="85000"/>
                  </a:schemeClr>
                </a:solidFill>
                <a:effectLst/>
                <a:uFillTx/>
                <a:latin typeface="Aptos"/>
                <a:ea typeface="Verdana"/>
              </a:rPr>
              <a:t>A question regarding the specific chunk of text. Not all chunks have a question, as only 30 are generated per book.</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tabLst>
                <a:tab algn="l" pos="0"/>
              </a:tabLst>
            </a:pPr>
            <a:r>
              <a:rPr b="0" lang="en-US" sz="2400" strike="noStrike" u="none">
                <a:solidFill>
                  <a:schemeClr val="lt1">
                    <a:lumMod val="85000"/>
                  </a:schemeClr>
                </a:solidFill>
                <a:effectLst/>
                <a:uFillTx/>
                <a:latin typeface="Aptos"/>
                <a:ea typeface="Verdana"/>
              </a:rPr>
              <a:t>Answer: </a:t>
            </a:r>
            <a:r>
              <a:rPr b="0" lang="en-US" sz="1800" strike="noStrike" u="none">
                <a:solidFill>
                  <a:schemeClr val="lt1">
                    <a:lumMod val="85000"/>
                  </a:schemeClr>
                </a:solidFill>
                <a:effectLst/>
                <a:uFillTx/>
                <a:latin typeface="Aptos"/>
                <a:ea typeface="Verdana"/>
              </a:rPr>
              <a:t>Then answer corresponding to the question.</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400" strike="noStrike" u="none">
                <a:solidFill>
                  <a:schemeClr val="lt2">
                    <a:lumMod val="25000"/>
                  </a:schemeClr>
                </a:solidFill>
                <a:effectLst/>
                <a:uFillTx/>
                <a:latin typeface="Aptos"/>
                <a:ea typeface="Verdana"/>
              </a:rPr>
              <a:t>Chunk Must Contain: </a:t>
            </a:r>
            <a:r>
              <a:rPr b="0" lang="en-US" sz="1800" strike="noStrike" u="none">
                <a:solidFill>
                  <a:schemeClr val="lt2">
                    <a:lumMod val="25000"/>
                  </a:schemeClr>
                </a:solidFill>
                <a:effectLst/>
                <a:uFillTx/>
                <a:latin typeface="Aptos"/>
                <a:ea typeface="Verdana"/>
              </a:rPr>
              <a:t>A specific substring from the book indicating where the answer is present. This ensures that, despite the chunking methodology, the correct chunk includes this particular string.</a:t>
            </a:r>
            <a:endParaRPr b="0" lang="en-US" sz="1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GutenQA</a:t>
            </a:r>
            <a:endParaRPr b="0" lang="en-US" sz="4800" strike="noStrike" u="none">
              <a:solidFill>
                <a:schemeClr val="dk1"/>
              </a:solidFill>
              <a:effectLst/>
              <a:uFillTx/>
              <a:latin typeface="Aptos"/>
            </a:endParaRPr>
          </a:p>
        </p:txBody>
      </p:sp>
      <p:sp>
        <p:nvSpPr>
          <p:cNvPr id="376" name="PlaceHolder 2"/>
          <p:cNvSpPr>
            <a:spLocks noGrp="1"/>
          </p:cNvSpPr>
          <p:nvPr>
            <p:ph/>
          </p:nvPr>
        </p:nvSpPr>
        <p:spPr>
          <a:xfrm>
            <a:off x="838080" y="1353240"/>
            <a:ext cx="9745920" cy="41083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Dataset organized into the following columns:</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pPr>
            <a:r>
              <a:rPr b="0" lang="en-US" sz="2400" strike="noStrike" u="none">
                <a:solidFill>
                  <a:schemeClr val="lt1">
                    <a:lumMod val="85000"/>
                  </a:schemeClr>
                </a:solidFill>
                <a:effectLst/>
                <a:uFillTx/>
                <a:latin typeface="Aptos"/>
                <a:ea typeface="Verdana"/>
              </a:rPr>
              <a:t>Book Name: </a:t>
            </a:r>
            <a:r>
              <a:rPr b="0" lang="en-US" sz="1800" strike="noStrike" u="none">
                <a:solidFill>
                  <a:schemeClr val="lt1">
                    <a:lumMod val="85000"/>
                  </a:schemeClr>
                </a:solidFill>
                <a:effectLst/>
                <a:uFillTx/>
                <a:latin typeface="Aptos"/>
                <a:ea typeface="Verdana"/>
              </a:rPr>
              <a:t>The title of the book from which the passage is extracted.</a:t>
            </a:r>
            <a:endParaRPr b="0" lang="en-US" sz="1800" strike="noStrike" u="none">
              <a:solidFill>
                <a:schemeClr val="dk1"/>
              </a:solidFill>
              <a:effectLst/>
              <a:uFillTx/>
              <a:latin typeface="Aptos"/>
            </a:endParaRPr>
          </a:p>
          <a:p>
            <a:pPr marL="457200" indent="0" algn="just" defTabSz="914400">
              <a:lnSpc>
                <a:spcPct val="90000"/>
              </a:lnSpc>
              <a:spcBef>
                <a:spcPts val="499"/>
              </a:spcBef>
              <a:buNone/>
              <a:tabLst>
                <a:tab algn="l" pos="0"/>
              </a:tabLst>
            </a:pPr>
            <a:r>
              <a:rPr b="0" lang="en-US" sz="2400" strike="noStrike" u="none">
                <a:solidFill>
                  <a:schemeClr val="lt1">
                    <a:lumMod val="85000"/>
                  </a:schemeClr>
                </a:solidFill>
                <a:effectLst/>
                <a:uFillTx/>
                <a:latin typeface="Aptos"/>
                <a:ea typeface="Verdana"/>
              </a:rPr>
              <a:t>	</a:t>
            </a:r>
            <a:r>
              <a:rPr b="0" lang="en-US" sz="2400" strike="noStrike" u="none">
                <a:solidFill>
                  <a:schemeClr val="lt1">
                    <a:lumMod val="85000"/>
                  </a:schemeClr>
                </a:solidFill>
                <a:effectLst/>
                <a:uFillTx/>
                <a:latin typeface="Aptos"/>
                <a:ea typeface="Verdana"/>
              </a:rPr>
              <a:t>...</a:t>
            </a:r>
            <a:endParaRPr b="0" lang="en-US" sz="24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tabLst>
                <a:tab algn="l" pos="0"/>
              </a:tabLst>
            </a:pPr>
            <a:r>
              <a:rPr b="0" lang="en-US" sz="2400" strike="noStrike" u="none">
                <a:solidFill>
                  <a:schemeClr val="lt1">
                    <a:lumMod val="85000"/>
                  </a:schemeClr>
                </a:solidFill>
                <a:effectLst/>
                <a:uFillTx/>
                <a:latin typeface="Aptos"/>
                <a:ea typeface="Verdana"/>
              </a:rPr>
              <a:t>Question: </a:t>
            </a:r>
            <a:r>
              <a:rPr b="0" lang="en-US" sz="1800" strike="noStrike" u="none">
                <a:solidFill>
                  <a:schemeClr val="lt1">
                    <a:lumMod val="85000"/>
                  </a:schemeClr>
                </a:solidFill>
                <a:effectLst/>
                <a:uFillTx/>
                <a:latin typeface="Aptos"/>
                <a:ea typeface="Verdana"/>
              </a:rPr>
              <a:t>A question regarding the specific chunk of text. Not all chunks have a question, as only 30 are generated per book.</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d9d9d9"/>
              </a:buClr>
              <a:buFont typeface="Verdana"/>
              <a:buChar char="–"/>
              <a:tabLst>
                <a:tab algn="l" pos="0"/>
              </a:tabLst>
            </a:pPr>
            <a:r>
              <a:rPr b="0" lang="en-US" sz="2400" strike="noStrike" u="none">
                <a:solidFill>
                  <a:schemeClr val="lt1">
                    <a:lumMod val="85000"/>
                  </a:schemeClr>
                </a:solidFill>
                <a:effectLst/>
                <a:uFillTx/>
                <a:latin typeface="Aptos"/>
                <a:ea typeface="Verdana"/>
              </a:rPr>
              <a:t>Answer: </a:t>
            </a:r>
            <a:r>
              <a:rPr b="0" lang="en-US" sz="1800" strike="noStrike" u="none">
                <a:solidFill>
                  <a:schemeClr val="lt1">
                    <a:lumMod val="85000"/>
                  </a:schemeClr>
                </a:solidFill>
                <a:effectLst/>
                <a:uFillTx/>
                <a:latin typeface="Aptos"/>
                <a:ea typeface="Verdana"/>
              </a:rPr>
              <a:t>Then answer corresponding to the question.</a:t>
            </a:r>
            <a:endParaRPr b="0" lang="en-US" sz="1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tabLst>
                <a:tab algn="l" pos="0"/>
              </a:tabLst>
            </a:pPr>
            <a:r>
              <a:rPr b="0" lang="en-US" sz="2400" strike="noStrike" u="none">
                <a:solidFill>
                  <a:schemeClr val="lt2">
                    <a:lumMod val="25000"/>
                  </a:schemeClr>
                </a:solidFill>
                <a:effectLst/>
                <a:uFillTx/>
                <a:latin typeface="Aptos"/>
                <a:ea typeface="Verdana"/>
              </a:rPr>
              <a:t>Chunk Must Contain: </a:t>
            </a:r>
            <a:r>
              <a:rPr b="0" lang="en-US" sz="1800" strike="noStrike" u="none">
                <a:solidFill>
                  <a:srgbClr val="3a3a3a"/>
                </a:solidFill>
                <a:effectLst/>
                <a:uFillTx/>
                <a:latin typeface="Aptos"/>
                <a:ea typeface="Verdana"/>
              </a:rPr>
              <a:t>A specific substring from the book indicating where the answer is present. This ensures that, despite the chunking methodology, the correct chunk includes this particular string.</a:t>
            </a:r>
            <a:endParaRPr b="0" lang="en-US" sz="1800" strike="noStrike" u="none">
              <a:solidFill>
                <a:schemeClr val="dk1"/>
              </a:solidFill>
              <a:effectLst/>
              <a:uFillTx/>
              <a:latin typeface="Aptos"/>
            </a:endParaRPr>
          </a:p>
          <a:p>
            <a:pPr lvl="2" marL="1143000" indent="-228600" algn="just" defTabSz="914400">
              <a:lnSpc>
                <a:spcPct val="90000"/>
              </a:lnSpc>
              <a:spcBef>
                <a:spcPts val="499"/>
              </a:spcBef>
              <a:buClr>
                <a:srgbClr val="3a3a3a"/>
              </a:buClr>
              <a:buFont typeface="Arial"/>
              <a:buChar char="•"/>
              <a:tabLst>
                <a:tab algn="l" pos="0"/>
              </a:tabLst>
            </a:pPr>
            <a:r>
              <a:rPr b="0" lang="en-US" sz="1400" strike="noStrike" u="none">
                <a:solidFill>
                  <a:srgbClr val="3a3a3a"/>
                </a:solidFill>
                <a:effectLst/>
                <a:uFillTx/>
                <a:latin typeface="Aptos"/>
                <a:ea typeface="Verdana"/>
              </a:rPr>
              <a:t>Easier retrieval evaluation.</a:t>
            </a:r>
            <a:endParaRPr b="0" lang="en-US" sz="1400" strike="noStrike" u="none">
              <a:solidFill>
                <a:schemeClr val="dk1">
                  <a:lumMod val="85000"/>
                  <a:lumOff val="15000"/>
                </a:schemeClr>
              </a:solidFill>
              <a:effectLst/>
              <a:uFillTx/>
              <a:latin typeface="Aptos"/>
            </a:endParaRPr>
          </a:p>
        </p:txBody>
      </p:sp>
      <p:sp>
        <p:nvSpPr>
          <p:cNvPr id="377" name="TextBox 2"/>
          <p:cNvSpPr/>
          <p:nvPr/>
        </p:nvSpPr>
        <p:spPr>
          <a:xfrm>
            <a:off x="919080" y="5342040"/>
            <a:ext cx="10353600" cy="923040"/>
          </a:xfrm>
          <a:custGeom>
            <a:avLst/>
            <a:gdLst>
              <a:gd name="textAreaLeft" fmla="*/ 0 w 10353600"/>
              <a:gd name="textAreaRight" fmla="*/ 10353960 w 10353600"/>
              <a:gd name="textAreaTop" fmla="*/ 0 h 923040"/>
              <a:gd name="textAreaBottom" fmla="*/ 923400 h 923040"/>
              <a:gd name="GluePoint1X" fmla="*/ 0 w 10354058"/>
              <a:gd name="GluePoint1Y" fmla="*/ 0 h 923330"/>
              <a:gd name="GluePoint2X" fmla="*/ 586730 w 10354058"/>
              <a:gd name="GluePoint2Y" fmla="*/ 0 h 923330"/>
              <a:gd name="GluePoint3X" fmla="*/ 966379 w 10354058"/>
              <a:gd name="GluePoint3Y" fmla="*/ 0 h 923330"/>
              <a:gd name="GluePoint4X" fmla="*/ 1863730 w 10354058"/>
              <a:gd name="GluePoint4Y" fmla="*/ 0 h 923330"/>
              <a:gd name="GluePoint5X" fmla="*/ 2450460 w 10354058"/>
              <a:gd name="GluePoint5Y" fmla="*/ 0 h 923330"/>
              <a:gd name="GluePoint6X" fmla="*/ 3037190 w 10354058"/>
              <a:gd name="GluePoint6Y" fmla="*/ 0 h 923330"/>
              <a:gd name="GluePoint7X" fmla="*/ 3934542 w 10354058"/>
              <a:gd name="GluePoint7Y" fmla="*/ 0 h 923330"/>
              <a:gd name="GluePoint8X" fmla="*/ 4417731 w 10354058"/>
              <a:gd name="GluePoint8Y" fmla="*/ 0 h 923330"/>
              <a:gd name="GluePoint9X" fmla="*/ 5315083 w 10354058"/>
              <a:gd name="GluePoint9Y" fmla="*/ 0 h 923330"/>
              <a:gd name="GluePoint10X" fmla="*/ 6212435 w 10354058"/>
              <a:gd name="GluePoint10Y" fmla="*/ 0 h 923330"/>
              <a:gd name="GluePoint11X" fmla="*/ 6902705 w 10354058"/>
              <a:gd name="GluePoint11Y" fmla="*/ 0 h 923330"/>
              <a:gd name="GluePoint12X" fmla="*/ 7800057 w 10354058"/>
              <a:gd name="GluePoint12Y" fmla="*/ 0 h 923330"/>
              <a:gd name="GluePoint13X" fmla="*/ 8386787 w 10354058"/>
              <a:gd name="GluePoint13Y" fmla="*/ 0 h 923330"/>
              <a:gd name="GluePoint14X" fmla="*/ 8973517 w 10354058"/>
              <a:gd name="GluePoint14Y" fmla="*/ 0 h 923330"/>
              <a:gd name="GluePoint15X" fmla="*/ 9767328 w 10354058"/>
              <a:gd name="GluePoint15Y" fmla="*/ 0 h 923330"/>
              <a:gd name="GluePoint16X" fmla="*/ 10354058 w 10354058"/>
              <a:gd name="GluePoint16Y" fmla="*/ 0 h 923330"/>
              <a:gd name="GluePoint17X" fmla="*/ 10354058 w 10354058"/>
              <a:gd name="GluePoint17Y" fmla="*/ 480132 h 923330"/>
              <a:gd name="GluePoint18X" fmla="*/ 10354058 w 10354058"/>
              <a:gd name="GluePoint18Y" fmla="*/ 923330 h 923330"/>
              <a:gd name="GluePoint19X" fmla="*/ 9560247 w 10354058"/>
              <a:gd name="GluePoint19Y" fmla="*/ 923330 h 923330"/>
              <a:gd name="GluePoint20X" fmla="*/ 9180598 w 10354058"/>
              <a:gd name="GluePoint20Y" fmla="*/ 923330 h 923330"/>
              <a:gd name="GluePoint21X" fmla="*/ 8697409 w 10354058"/>
              <a:gd name="GluePoint21Y" fmla="*/ 923330 h 923330"/>
              <a:gd name="GluePoint22X" fmla="*/ 7800057 w 10354058"/>
              <a:gd name="GluePoint22Y" fmla="*/ 923330 h 923330"/>
              <a:gd name="GluePoint23X" fmla="*/ 7109786 w 10354058"/>
              <a:gd name="GluePoint23Y" fmla="*/ 923330 h 923330"/>
              <a:gd name="GluePoint24X" fmla="*/ 6626597 w 10354058"/>
              <a:gd name="GluePoint24Y" fmla="*/ 923330 h 923330"/>
              <a:gd name="GluePoint25X" fmla="*/ 5936327 w 10354058"/>
              <a:gd name="GluePoint25Y" fmla="*/ 923330 h 923330"/>
              <a:gd name="GluePoint26X" fmla="*/ 5556678 w 10354058"/>
              <a:gd name="GluePoint26Y" fmla="*/ 923330 h 923330"/>
              <a:gd name="GluePoint27X" fmla="*/ 5177029 w 10354058"/>
              <a:gd name="GluePoint27Y" fmla="*/ 923330 h 923330"/>
              <a:gd name="GluePoint28X" fmla="*/ 4486758 w 10354058"/>
              <a:gd name="GluePoint28Y" fmla="*/ 923330 h 923330"/>
              <a:gd name="GluePoint29X" fmla="*/ 4003569 w 10354058"/>
              <a:gd name="GluePoint29Y" fmla="*/ 923330 h 923330"/>
              <a:gd name="GluePoint30X" fmla="*/ 3209758 w 10354058"/>
              <a:gd name="GluePoint30Y" fmla="*/ 923330 h 923330"/>
              <a:gd name="GluePoint31X" fmla="*/ 2726569 w 10354058"/>
              <a:gd name="GluePoint31Y" fmla="*/ 923330 h 923330"/>
              <a:gd name="GluePoint32X" fmla="*/ 1932757 w 10354058"/>
              <a:gd name="GluePoint32Y" fmla="*/ 923330 h 923330"/>
              <a:gd name="GluePoint33X" fmla="*/ 1553109 w 10354058"/>
              <a:gd name="GluePoint33Y" fmla="*/ 923330 h 923330"/>
              <a:gd name="GluePoint34X" fmla="*/ 759298 w 10354058"/>
              <a:gd name="GluePoint34Y" fmla="*/ 923330 h 923330"/>
              <a:gd name="GluePoint35X" fmla="*/ 0 w 10354058"/>
              <a:gd name="GluePoint35Y" fmla="*/ 923330 h 923330"/>
              <a:gd name="GluePoint36X" fmla="*/ 0 w 10354058"/>
              <a:gd name="GluePoint36Y" fmla="*/ 489365 h 923330"/>
              <a:gd name="GluePoint37X" fmla="*/ 0 w 10354058"/>
              <a:gd name="GluePoint37Y" fmla="*/ 0 h 92333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Lst>
            <a:rect l="textAreaLeft" t="textAreaTop" r="textAreaRight" b="textAreaBottom"/>
            <a:pathLst>
              <a:path w="10354058" h="923330">
                <a:moveTo>
                  <a:pt x="0" y="0"/>
                </a:moveTo>
                <a:cubicBezTo>
                  <a:pt x="236231" y="-13115"/>
                  <a:pt x="311497" y="-19699"/>
                  <a:pt x="586730" y="0"/>
                </a:cubicBezTo>
                <a:cubicBezTo>
                  <a:pt x="861963" y="19699"/>
                  <a:pt x="829240" y="-15169"/>
                  <a:pt x="966379" y="0"/>
                </a:cubicBezTo>
                <a:cubicBezTo>
                  <a:pt x="1103518" y="15169"/>
                  <a:pt x="1423433" y="-32485"/>
                  <a:pt x="1863730" y="0"/>
                </a:cubicBezTo>
                <a:cubicBezTo>
                  <a:pt x="2304027" y="32485"/>
                  <a:pt x="2220976" y="-18010"/>
                  <a:pt x="2450460" y="0"/>
                </a:cubicBezTo>
                <a:cubicBezTo>
                  <a:pt x="2679944" y="18010"/>
                  <a:pt x="2853305" y="-13081"/>
                  <a:pt x="3037190" y="0"/>
                </a:cubicBezTo>
                <a:cubicBezTo>
                  <a:pt x="3221075" y="13081"/>
                  <a:pt x="3623187" y="-10841"/>
                  <a:pt x="3934542" y="0"/>
                </a:cubicBezTo>
                <a:cubicBezTo>
                  <a:pt x="4245897" y="10841"/>
                  <a:pt x="4247232" y="-16013"/>
                  <a:pt x="4417731" y="0"/>
                </a:cubicBezTo>
                <a:cubicBezTo>
                  <a:pt x="4588230" y="16013"/>
                  <a:pt x="5034891" y="-6745"/>
                  <a:pt x="5315083" y="0"/>
                </a:cubicBezTo>
                <a:cubicBezTo>
                  <a:pt x="5595275" y="6745"/>
                  <a:pt x="5965856" y="42621"/>
                  <a:pt x="6212435" y="0"/>
                </a:cubicBezTo>
                <a:cubicBezTo>
                  <a:pt x="6459014" y="-42621"/>
                  <a:pt x="6705342" y="-4438"/>
                  <a:pt x="6902705" y="0"/>
                </a:cubicBezTo>
                <a:cubicBezTo>
                  <a:pt x="7100068" y="4438"/>
                  <a:pt x="7488220" y="2907"/>
                  <a:pt x="7800057" y="0"/>
                </a:cubicBezTo>
                <a:cubicBezTo>
                  <a:pt x="8111894" y="-2907"/>
                  <a:pt x="8185073" y="-19894"/>
                  <a:pt x="8386787" y="0"/>
                </a:cubicBezTo>
                <a:cubicBezTo>
                  <a:pt x="8588501" y="19894"/>
                  <a:pt x="8776486" y="11565"/>
                  <a:pt x="8973517" y="0"/>
                </a:cubicBezTo>
                <a:cubicBezTo>
                  <a:pt x="9170548" y="-11565"/>
                  <a:pt x="9523378" y="15597"/>
                  <a:pt x="9767328" y="0"/>
                </a:cubicBezTo>
                <a:cubicBezTo>
                  <a:pt x="10011278" y="-15597"/>
                  <a:pt x="10135052" y="-6253"/>
                  <a:pt x="10354058" y="0"/>
                </a:cubicBezTo>
                <a:cubicBezTo>
                  <a:pt x="10366512" y="236551"/>
                  <a:pt x="10356393" y="350972"/>
                  <a:pt x="10354058" y="480132"/>
                </a:cubicBezTo>
                <a:cubicBezTo>
                  <a:pt x="10351723" y="609292"/>
                  <a:pt x="10365440" y="814576"/>
                  <a:pt x="10354058" y="923330"/>
                </a:cubicBezTo>
                <a:cubicBezTo>
                  <a:pt x="10159782" y="889787"/>
                  <a:pt x="9826013" y="896338"/>
                  <a:pt x="9560247" y="923330"/>
                </a:cubicBezTo>
                <a:cubicBezTo>
                  <a:pt x="9294481" y="950322"/>
                  <a:pt x="9339116" y="938789"/>
                  <a:pt x="9180598" y="923330"/>
                </a:cubicBezTo>
                <a:cubicBezTo>
                  <a:pt x="9022080" y="907871"/>
                  <a:pt x="8870464" y="933206"/>
                  <a:pt x="8697409" y="923330"/>
                </a:cubicBezTo>
                <a:cubicBezTo>
                  <a:pt x="8524354" y="913454"/>
                  <a:pt x="8115735" y="941511"/>
                  <a:pt x="7800057" y="923330"/>
                </a:cubicBezTo>
                <a:cubicBezTo>
                  <a:pt x="7484379" y="905149"/>
                  <a:pt x="7328625" y="956339"/>
                  <a:pt x="7109786" y="923330"/>
                </a:cubicBezTo>
                <a:cubicBezTo>
                  <a:pt x="6890947" y="890321"/>
                  <a:pt x="6859079" y="924119"/>
                  <a:pt x="6626597" y="923330"/>
                </a:cubicBezTo>
                <a:cubicBezTo>
                  <a:pt x="6394115" y="922541"/>
                  <a:pt x="6135292" y="920345"/>
                  <a:pt x="5936327" y="923330"/>
                </a:cubicBezTo>
                <a:cubicBezTo>
                  <a:pt x="5737362" y="926316"/>
                  <a:pt x="5743440" y="920061"/>
                  <a:pt x="5556678" y="923330"/>
                </a:cubicBezTo>
                <a:cubicBezTo>
                  <a:pt x="5369916" y="926599"/>
                  <a:pt x="5311074" y="933571"/>
                  <a:pt x="5177029" y="923330"/>
                </a:cubicBezTo>
                <a:cubicBezTo>
                  <a:pt x="5042984" y="913089"/>
                  <a:pt x="4779609" y="907723"/>
                  <a:pt x="4486758" y="923330"/>
                </a:cubicBezTo>
                <a:cubicBezTo>
                  <a:pt x="4193907" y="938937"/>
                  <a:pt x="4230100" y="921206"/>
                  <a:pt x="4003569" y="923330"/>
                </a:cubicBezTo>
                <a:cubicBezTo>
                  <a:pt x="3777038" y="925454"/>
                  <a:pt x="3413448" y="934681"/>
                  <a:pt x="3209758" y="923330"/>
                </a:cubicBezTo>
                <a:cubicBezTo>
                  <a:pt x="3006068" y="911979"/>
                  <a:pt x="2893165" y="924881"/>
                  <a:pt x="2726569" y="923330"/>
                </a:cubicBezTo>
                <a:cubicBezTo>
                  <a:pt x="2559973" y="921779"/>
                  <a:pt x="2099265" y="903365"/>
                  <a:pt x="1932757" y="923330"/>
                </a:cubicBezTo>
                <a:cubicBezTo>
                  <a:pt x="1766249" y="943295"/>
                  <a:pt x="1652962" y="933882"/>
                  <a:pt x="1553109" y="923330"/>
                </a:cubicBezTo>
                <a:cubicBezTo>
                  <a:pt x="1453256" y="912778"/>
                  <a:pt x="932363" y="884058"/>
                  <a:pt x="759298" y="923330"/>
                </a:cubicBezTo>
                <a:cubicBezTo>
                  <a:pt x="586233" y="962602"/>
                  <a:pt x="364508" y="918363"/>
                  <a:pt x="0" y="923330"/>
                </a:cubicBezTo>
                <a:cubicBezTo>
                  <a:pt x="96" y="712000"/>
                  <a:pt x="-17204" y="597394"/>
                  <a:pt x="0" y="489365"/>
                </a:cubicBezTo>
                <a:cubicBezTo>
                  <a:pt x="17204" y="381337"/>
                  <a:pt x="11139" y="139986"/>
                  <a:pt x="0" y="0"/>
                </a:cubicBezTo>
                <a:close/>
              </a:path>
            </a:pathLst>
          </a:custGeom>
          <a:noFill/>
          <a:ln w="0">
            <a:solidFill>
              <a:srgbClr val="000000">
                <a:lumMod val="75000"/>
                <a:lumOff val="25000"/>
              </a:srgbClr>
            </a:solidFill>
          </a:ln>
        </p:spPr>
        <p:style>
          <a:lnRef idx="0"/>
          <a:fillRef idx="0"/>
          <a:effectRef idx="0"/>
          <a:fontRef idx="minor"/>
        </p:style>
        <p:txBody>
          <a:bodyPr lIns="90000" rIns="90000" tIns="45000" bIns="45000" anchor="ctr">
            <a:spAutoFit/>
          </a:bodyPr>
          <a:p>
            <a:pPr defTabSz="914400">
              <a:lnSpc>
                <a:spcPct val="100000"/>
              </a:lnSpc>
            </a:pPr>
            <a:r>
              <a:rPr b="0" lang="en-US" sz="1400" strike="noStrike" u="none">
                <a:solidFill>
                  <a:schemeClr val="lt1">
                    <a:lumMod val="85000"/>
                  </a:schemeClr>
                </a:solidFill>
                <a:effectLst/>
                <a:uFillTx/>
                <a:latin typeface="Aptos"/>
              </a:rPr>
              <a:t>Q: </a:t>
            </a:r>
            <a:r>
              <a:rPr b="0" i="1" lang="en-US" sz="1400" strike="noStrike" u="none">
                <a:solidFill>
                  <a:schemeClr val="lt1">
                    <a:lumMod val="85000"/>
                  </a:schemeClr>
                </a:solidFill>
                <a:effectLst/>
                <a:uFillTx/>
                <a:latin typeface="IBM Plex Mono"/>
              </a:rPr>
              <a:t>How much yearly income does Mr. Bennet's estate provide for his family?</a:t>
            </a:r>
            <a:r>
              <a:rPr b="0" i="1" lang="en-US" sz="1400" strike="noStrike" u="none">
                <a:solidFill>
                  <a:schemeClr val="lt1">
                    <a:lumMod val="85000"/>
                  </a:schemeClr>
                </a:solidFill>
                <a:effectLst/>
                <a:uFillTx/>
                <a:latin typeface="Aptos"/>
              </a:rPr>
              <a:t> </a:t>
            </a:r>
            <a:endParaRPr b="0" lang="en-US" sz="1400" strike="noStrike" u="none">
              <a:solidFill>
                <a:srgbClr val="000000"/>
              </a:solidFill>
              <a:effectLst/>
              <a:uFillTx/>
              <a:latin typeface="Arial"/>
            </a:endParaRPr>
          </a:p>
          <a:p>
            <a:pPr defTabSz="914400">
              <a:lnSpc>
                <a:spcPct val="100000"/>
              </a:lnSpc>
            </a:pPr>
            <a:r>
              <a:rPr b="0" lang="en-US" sz="1400" strike="noStrike" u="none">
                <a:solidFill>
                  <a:schemeClr val="lt1">
                    <a:lumMod val="85000"/>
                  </a:schemeClr>
                </a:solidFill>
                <a:effectLst/>
                <a:uFillTx/>
                <a:latin typeface="Aptos"/>
              </a:rPr>
              <a:t>A: </a:t>
            </a:r>
            <a:r>
              <a:rPr b="0" i="1" lang="en-US" sz="1400" strike="noStrike" u="none">
                <a:solidFill>
                  <a:schemeClr val="lt1">
                    <a:lumMod val="85000"/>
                  </a:schemeClr>
                </a:solidFill>
                <a:effectLst/>
                <a:uFillTx/>
                <a:latin typeface="IBM Plex Mono"/>
              </a:rPr>
              <a:t>Mr. Bennet's estate provides an income of two thousand a year.</a:t>
            </a:r>
            <a:endParaRPr b="0" lang="en-US" sz="1400" strike="noStrike" u="none">
              <a:solidFill>
                <a:srgbClr val="000000"/>
              </a:solidFill>
              <a:effectLst/>
              <a:uFillTx/>
              <a:latin typeface="Arial"/>
            </a:endParaRPr>
          </a:p>
          <a:p>
            <a:pPr defTabSz="914400">
              <a:lnSpc>
                <a:spcPct val="100000"/>
              </a:lnSpc>
            </a:pPr>
            <a:r>
              <a:rPr b="0" i="1" lang="en-US" sz="1400" strike="noStrike" u="none">
                <a:solidFill>
                  <a:srgbClr val="111827"/>
                </a:solidFill>
                <a:effectLst/>
                <a:uFillTx/>
                <a:latin typeface="IBM Plex Mono"/>
              </a:rPr>
              <a:t>CMC: “Mr. Bennet’s property consisted almost entirely in an estate of two thousand a year”</a:t>
            </a:r>
            <a:endParaRPr b="0" lang="en-US" sz="1400" strike="noStrike" u="none">
              <a:solidFill>
                <a:srgbClr val="000000"/>
              </a:solidFill>
              <a:effectLst/>
              <a:uFillTx/>
              <a:latin typeface="Arial"/>
            </a:endParaRPr>
          </a:p>
          <a:p>
            <a:pPr algn="r" defTabSz="914400">
              <a:lnSpc>
                <a:spcPct val="100000"/>
              </a:lnSpc>
            </a:pPr>
            <a:r>
              <a:rPr b="0" i="1" lang="en-US" sz="1200" strike="noStrike" u="none">
                <a:solidFill>
                  <a:srgbClr val="111827"/>
                </a:solidFill>
                <a:effectLst/>
                <a:uFillTx/>
                <a:latin typeface="IBM Plex Mono"/>
              </a:rPr>
              <a:t>Pride and Prejudice</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46980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Number of words in prompt is relevant</a:t>
            </a:r>
            <a:endParaRPr b="0" lang="en-US" sz="4800" strike="noStrike" u="none">
              <a:solidFill>
                <a:schemeClr val="dk1"/>
              </a:solidFill>
              <a:effectLst/>
              <a:uFillTx/>
              <a:latin typeface="Aptos"/>
            </a:endParaRPr>
          </a:p>
        </p:txBody>
      </p:sp>
      <p:pic>
        <p:nvPicPr>
          <p:cNvPr id="379" name="Graphic 39" descr=""/>
          <p:cNvPicPr/>
          <p:nvPr/>
        </p:nvPicPr>
        <p:blipFill>
          <a:blip r:embed="rId1">
            <a:extLst>
              <a:ext uri="{96DAC541-7B7A-43D3-8B79-37D633B846F1}">
                <asvg:svgBlip xmlns:asvg="http://schemas.microsoft.com/office/drawing/2016/SVG/main" r:embed="rId2"/>
              </a:ext>
            </a:extLst>
          </a:blip>
          <a:stretch/>
        </p:blipFill>
        <p:spPr>
          <a:xfrm>
            <a:off x="851760" y="1163520"/>
            <a:ext cx="10488240" cy="4138560"/>
          </a:xfrm>
          <a:prstGeom prst="rect">
            <a:avLst/>
          </a:prstGeom>
          <a:noFill/>
          <a:ln w="0">
            <a:noFill/>
          </a:ln>
        </p:spPr>
      </p:pic>
      <p:sp>
        <p:nvSpPr>
          <p:cNvPr id="380" name="TextBox 40"/>
          <p:cNvSpPr/>
          <p:nvPr/>
        </p:nvSpPr>
        <p:spPr>
          <a:xfrm>
            <a:off x="6680160" y="1921680"/>
            <a:ext cx="2207880" cy="263124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381" name="Rounded Rectangle 41"/>
          <p:cNvSpPr/>
          <p:nvPr/>
        </p:nvSpPr>
        <p:spPr>
          <a:xfrm flipH="1">
            <a:off x="1014480" y="1359720"/>
            <a:ext cx="22078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82" name="Rounded Rectangle 42"/>
          <p:cNvSpPr/>
          <p:nvPr/>
        </p:nvSpPr>
        <p:spPr>
          <a:xfrm flipH="1">
            <a:off x="2928240" y="2788560"/>
            <a:ext cx="3622320" cy="233136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83" name="Rounded Rectangle 43"/>
          <p:cNvSpPr/>
          <p:nvPr/>
        </p:nvSpPr>
        <p:spPr>
          <a:xfrm flipH="1">
            <a:off x="6068880" y="1396800"/>
            <a:ext cx="5107680" cy="3760200"/>
          </a:xfrm>
          <a:prstGeom prst="roundRect">
            <a:avLst>
              <a:gd name="adj" fmla="val 755"/>
            </a:avLst>
          </a:prstGeom>
          <a:solidFill>
            <a:srgbClr val="ffffff">
              <a:alpha val="95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384" name="Oval 44"/>
          <p:cNvSpPr/>
          <p:nvPr/>
        </p:nvSpPr>
        <p:spPr>
          <a:xfrm>
            <a:off x="5240880" y="1644480"/>
            <a:ext cx="130320" cy="1404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pic>
        <p:nvPicPr>
          <p:cNvPr id="385" name="Graphic 47" descr="Cmd Terminal with solid fill"/>
          <p:cNvPicPr/>
          <p:nvPr/>
        </p:nvPicPr>
        <p:blipFill>
          <a:blip r:embed="rId4">
            <a:extLst>
              <a:ext uri="{96DAC541-7B7A-43D3-8B79-37D633B846F1}">
                <asvg:svgBlip xmlns:asvg="http://schemas.microsoft.com/office/drawing/2016/SVG/main" r:embed="rId5"/>
              </a:ext>
            </a:extLst>
          </a:blip>
          <a:stretch/>
        </p:blipFill>
        <p:spPr>
          <a:xfrm>
            <a:off x="10696320" y="247680"/>
            <a:ext cx="755280" cy="75528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46980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Number of words in prompt is relevant</a:t>
            </a:r>
            <a:endParaRPr b="0" lang="en-US" sz="4800" strike="noStrike" u="none">
              <a:solidFill>
                <a:schemeClr val="dk1"/>
              </a:solidFill>
              <a:effectLst/>
              <a:uFillTx/>
              <a:latin typeface="Aptos"/>
            </a:endParaRPr>
          </a:p>
        </p:txBody>
      </p:sp>
      <p:sp>
        <p:nvSpPr>
          <p:cNvPr id="387" name="PlaceHolder 2"/>
          <p:cNvSpPr>
            <a:spLocks noGrp="1"/>
          </p:cNvSpPr>
          <p:nvPr>
            <p:ph/>
          </p:nvPr>
        </p:nvSpPr>
        <p:spPr>
          <a:xfrm>
            <a:off x="838080" y="5484960"/>
            <a:ext cx="10793520" cy="106812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pt-PT" sz="3200" strike="noStrike" u="none">
                <a:solidFill>
                  <a:schemeClr val="lt2">
                    <a:lumMod val="25000"/>
                  </a:schemeClr>
                </a:solidFill>
                <a:effectLst/>
                <a:uFillTx/>
                <a:latin typeface="Aptos"/>
                <a:ea typeface="Verdana"/>
              </a:rPr>
              <a:t>Longer chunks don’t correlate with better performance.</a:t>
            </a:r>
            <a:endParaRPr b="0" lang="en-US" sz="32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pt-PT" sz="2800" strike="noStrike" u="none">
                <a:solidFill>
                  <a:schemeClr val="lt2">
                    <a:lumMod val="25000"/>
                  </a:schemeClr>
                </a:solidFill>
                <a:effectLst/>
                <a:uFillTx/>
                <a:latin typeface="Aptos"/>
                <a:ea typeface="Verdana"/>
              </a:rPr>
              <a:t>Maybe model can’t focus on relevant parts of the input?</a:t>
            </a:r>
            <a:endParaRPr b="0" lang="en-US" sz="2800" strike="noStrike" u="none">
              <a:solidFill>
                <a:schemeClr val="dk1"/>
              </a:solidFill>
              <a:effectLst/>
              <a:uFillTx/>
              <a:latin typeface="Aptos"/>
            </a:endParaRPr>
          </a:p>
        </p:txBody>
      </p:sp>
      <p:pic>
        <p:nvPicPr>
          <p:cNvPr id="388" name="Picture 36" descr=""/>
          <p:cNvPicPr/>
          <p:nvPr/>
        </p:nvPicPr>
        <p:blipFill>
          <a:blip r:embed="rId1"/>
          <a:stretch/>
        </p:blipFill>
        <p:spPr>
          <a:xfrm>
            <a:off x="2895480" y="1003320"/>
            <a:ext cx="6400440" cy="4114440"/>
          </a:xfrm>
          <a:prstGeom prst="rect">
            <a:avLst/>
          </a:prstGeom>
          <a:noFill/>
          <a:ln w="0">
            <a:noFill/>
          </a:ln>
        </p:spPr>
      </p:pic>
      <p:pic>
        <p:nvPicPr>
          <p:cNvPr id="389" name="Graphic 2" descr="Cmd Terminal with solid fill"/>
          <p:cNvPicPr/>
          <p:nvPr/>
        </p:nvPicPr>
        <p:blipFill>
          <a:blip r:embed="rId2">
            <a:extLst>
              <a:ext uri="{96DAC541-7B7A-43D3-8B79-37D633B846F1}">
                <asvg:svgBlip xmlns:asvg="http://schemas.microsoft.com/office/drawing/2016/SVG/main" r:embed="rId3"/>
              </a:ext>
            </a:extLst>
          </a:blip>
          <a:stretch/>
        </p:blipFill>
        <p:spPr>
          <a:xfrm>
            <a:off x="10696320" y="247680"/>
            <a:ext cx="755280" cy="75528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Picture 2" descr="A graph of different colored lines&#10;&#10;Description automatically generated"/>
          <p:cNvPicPr/>
          <p:nvPr/>
        </p:nvPicPr>
        <p:blipFill>
          <a:blip r:embed="rId1"/>
          <a:srcRect l="0" t="9902" r="9079" b="0"/>
          <a:stretch/>
        </p:blipFill>
        <p:spPr>
          <a:xfrm>
            <a:off x="3371040" y="1254600"/>
            <a:ext cx="5449320" cy="4235400"/>
          </a:xfrm>
          <a:prstGeom prst="rect">
            <a:avLst/>
          </a:prstGeom>
          <a:noFill/>
          <a:ln w="0">
            <a:noFill/>
          </a:ln>
        </p:spPr>
      </p:pic>
      <p:sp>
        <p:nvSpPr>
          <p:cNvPr id="391" name="PlaceHolder 1"/>
          <p:cNvSpPr>
            <a:spLocks noGrp="1"/>
          </p:cNvSpPr>
          <p:nvPr>
            <p:ph/>
          </p:nvPr>
        </p:nvSpPr>
        <p:spPr>
          <a:xfrm>
            <a:off x="838080" y="5484960"/>
            <a:ext cx="10793520" cy="1068120"/>
          </a:xfrm>
          <a:prstGeom prst="rect">
            <a:avLst/>
          </a:prstGeom>
          <a:blipFill rotWithShape="0">
            <a:blip r:embed="rId2"/>
            <a:stretch/>
          </a:blip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rgbClr val="ffffff">
                    <a:alpha val="1000"/>
                  </a:srgbClr>
                </a:solidFill>
                <a:effectLst/>
                <a:uFillTx/>
                <a:latin typeface="Aptos"/>
                <a:ea typeface="Verdana"/>
              </a:rPr>
              <a:t> </a:t>
            </a:r>
            <a:endParaRPr b="0" lang="en-US" sz="2800" strike="noStrike" u="none">
              <a:solidFill>
                <a:schemeClr val="dk1"/>
              </a:solidFill>
              <a:effectLst/>
              <a:uFillTx/>
              <a:latin typeface="Aptos"/>
            </a:endParaRPr>
          </a:p>
        </p:txBody>
      </p:sp>
      <p:sp>
        <p:nvSpPr>
          <p:cNvPr id="392" name="PlaceHolder 2"/>
          <p:cNvSpPr>
            <a:spLocks noGrp="1"/>
          </p:cNvSpPr>
          <p:nvPr>
            <p:ph type="title"/>
          </p:nvPr>
        </p:nvSpPr>
        <p:spPr>
          <a:xfrm>
            <a:off x="46980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Our Chunks improve retrieval </a:t>
            </a:r>
            <a:endParaRPr b="0" lang="en-US" sz="4800" strike="noStrike" u="none">
              <a:solidFill>
                <a:schemeClr val="dk1"/>
              </a:solidFill>
              <a:effectLst/>
              <a:uFillTx/>
              <a:latin typeface="Aptos"/>
            </a:endParaRPr>
          </a:p>
        </p:txBody>
      </p:sp>
      <p:pic>
        <p:nvPicPr>
          <p:cNvPr id="393" name="Picture 2" descr="retrieval Vector Icons free download in SVG, PNG Format"/>
          <p:cNvPicPr/>
          <p:nvPr/>
        </p:nvPicPr>
        <p:blipFill>
          <a:blip r:embed="rId3"/>
          <a:stretch/>
        </p:blipFill>
        <p:spPr>
          <a:xfrm>
            <a:off x="8386560" y="321480"/>
            <a:ext cx="659880" cy="65988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Picture 6" descr="A graph of different colored lines&#10;&#10;Description automatically generated"/>
          <p:cNvPicPr/>
          <p:nvPr/>
        </p:nvPicPr>
        <p:blipFill>
          <a:blip r:embed="rId1"/>
          <a:srcRect l="0" t="9813" r="8992" b="0"/>
          <a:stretch/>
        </p:blipFill>
        <p:spPr>
          <a:xfrm>
            <a:off x="3372480" y="1262160"/>
            <a:ext cx="5446800" cy="4233240"/>
          </a:xfrm>
          <a:prstGeom prst="rect">
            <a:avLst/>
          </a:prstGeom>
          <a:noFill/>
          <a:ln w="0">
            <a:noFill/>
          </a:ln>
        </p:spPr>
      </p:pic>
      <p:sp>
        <p:nvSpPr>
          <p:cNvPr id="395" name="PlaceHolder 1"/>
          <p:cNvSpPr>
            <a:spLocks noGrp="1"/>
          </p:cNvSpPr>
          <p:nvPr>
            <p:ph type="title"/>
          </p:nvPr>
        </p:nvSpPr>
        <p:spPr>
          <a:xfrm>
            <a:off x="46980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Our Chunks improve retrieval</a:t>
            </a:r>
            <a:endParaRPr b="0" lang="en-US" sz="4800" strike="noStrike" u="none">
              <a:solidFill>
                <a:schemeClr val="dk1"/>
              </a:solidFill>
              <a:effectLst/>
              <a:uFillTx/>
              <a:latin typeface="Aptos"/>
            </a:endParaRPr>
          </a:p>
        </p:txBody>
      </p:sp>
      <p:pic>
        <p:nvPicPr>
          <p:cNvPr id="396" name="Picture 2" descr="retrieval Vector Icons free download in SVG, PNG Format"/>
          <p:cNvPicPr/>
          <p:nvPr/>
        </p:nvPicPr>
        <p:blipFill>
          <a:blip r:embed="rId2"/>
          <a:stretch/>
        </p:blipFill>
        <p:spPr>
          <a:xfrm>
            <a:off x="8386560" y="321480"/>
            <a:ext cx="659880" cy="659880"/>
          </a:xfrm>
          <a:prstGeom prst="rect">
            <a:avLst/>
          </a:prstGeom>
          <a:noFill/>
          <a:ln w="0">
            <a:noFill/>
          </a:ln>
        </p:spPr>
      </p:pic>
      <p:sp>
        <p:nvSpPr>
          <p:cNvPr id="397" name="Content Placeholder 5"/>
          <p:cNvSpPr/>
          <p:nvPr/>
        </p:nvSpPr>
        <p:spPr>
          <a:xfrm>
            <a:off x="838080" y="5484960"/>
            <a:ext cx="10793520" cy="106812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Our chunks are consistently ranked higher within the retrieved results.</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p:nvPr>
        </p:nvSpPr>
        <p:spPr>
          <a:xfrm>
            <a:off x="1282680" y="5600880"/>
            <a:ext cx="10407240" cy="110016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Recursive Chunking is beaten once again by our method.</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Better retrieval corresponds to enhanced performance on a QA task.</a:t>
            </a:r>
            <a:endParaRPr b="0" lang="en-US" sz="2400" strike="noStrike" u="none">
              <a:solidFill>
                <a:schemeClr val="dk1"/>
              </a:solidFill>
              <a:effectLst/>
              <a:uFillTx/>
              <a:latin typeface="Aptos"/>
            </a:endParaRPr>
          </a:p>
          <a:p>
            <a:pPr indent="0" algn="just" defTabSz="914400">
              <a:lnSpc>
                <a:spcPct val="90000"/>
              </a:lnSpc>
              <a:spcBef>
                <a:spcPts val="1001"/>
              </a:spcBef>
              <a:buNone/>
            </a:pPr>
            <a:endParaRPr b="0" lang="en-US" sz="3000" strike="noStrike" u="none">
              <a:solidFill>
                <a:schemeClr val="dk1"/>
              </a:solidFill>
              <a:effectLst/>
              <a:uFillTx/>
              <a:latin typeface="Aptos"/>
            </a:endParaRPr>
          </a:p>
          <a:p>
            <a:pPr indent="0" algn="just" defTabSz="914400">
              <a:lnSpc>
                <a:spcPct val="90000"/>
              </a:lnSpc>
              <a:spcBef>
                <a:spcPts val="1001"/>
              </a:spcBef>
              <a:buNone/>
            </a:pPr>
            <a:endParaRPr b="0" lang="en-US" sz="3000" strike="noStrike" u="none">
              <a:solidFill>
                <a:schemeClr val="dk1"/>
              </a:solidFill>
              <a:effectLst/>
              <a:uFillTx/>
              <a:latin typeface="Aptos"/>
            </a:endParaRPr>
          </a:p>
        </p:txBody>
      </p:sp>
      <p:sp>
        <p:nvSpPr>
          <p:cNvPr id="399" name="Title 1"/>
          <p:cNvSpPr/>
          <p:nvPr/>
        </p:nvSpPr>
        <p:spPr>
          <a:xfrm>
            <a:off x="469800" y="27720"/>
            <a:ext cx="10515240" cy="132516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pic>
        <p:nvPicPr>
          <p:cNvPr id="400" name="Graphic 5" descr="Bullseye with solid fill"/>
          <p:cNvPicPr/>
          <p:nvPr/>
        </p:nvPicPr>
        <p:blipFill>
          <a:blip r:embed="rId2">
            <a:extLst>
              <a:ext uri="{96DAC541-7B7A-43D3-8B79-37D633B846F1}">
                <asvg:svgBlip xmlns:asvg="http://schemas.microsoft.com/office/drawing/2016/SVG/main" r:embed="rId3"/>
              </a:ext>
            </a:extLst>
          </a:blip>
          <a:stretch/>
        </p:blipFill>
        <p:spPr>
          <a:xfrm>
            <a:off x="9539640" y="357840"/>
            <a:ext cx="624240" cy="624240"/>
          </a:xfrm>
          <a:prstGeom prst="rect">
            <a:avLst/>
          </a:prstGeom>
          <a:noFill/>
          <a:ln w="0">
            <a:noFill/>
          </a:ln>
        </p:spPr>
      </p:pic>
      <p:grpSp>
        <p:nvGrpSpPr>
          <p:cNvPr id="401" name="Group 13"/>
          <p:cNvGrpSpPr/>
          <p:nvPr/>
        </p:nvGrpSpPr>
        <p:grpSpPr>
          <a:xfrm>
            <a:off x="3567600" y="1081440"/>
            <a:ext cx="5056560" cy="4172040"/>
            <a:chOff x="3567600" y="1081440"/>
            <a:chExt cx="5056560" cy="4172040"/>
          </a:xfrm>
        </p:grpSpPr>
        <p:grpSp>
          <p:nvGrpSpPr>
            <p:cNvPr id="402" name="Group 14"/>
            <p:cNvGrpSpPr/>
            <p:nvPr/>
          </p:nvGrpSpPr>
          <p:grpSpPr>
            <a:xfrm>
              <a:off x="3787920" y="1081440"/>
              <a:ext cx="4836240" cy="4172040"/>
              <a:chOff x="3787920" y="1081440"/>
              <a:chExt cx="4836240" cy="4172040"/>
            </a:xfrm>
          </p:grpSpPr>
          <p:graphicFrame>
            <p:nvGraphicFramePr>
              <p:cNvPr id="403" name="Chart 16"/>
              <p:cNvGraphicFramePr/>
              <p:nvPr/>
            </p:nvGraphicFramePr>
            <p:xfrm>
              <a:off x="3787920" y="1081440"/>
              <a:ext cx="4836240" cy="4172040"/>
            </p:xfrm>
            <a:graphic>
              <a:graphicData uri="http://schemas.openxmlformats.org/drawingml/2006/chart">
                <c:chart xmlns:c="http://schemas.openxmlformats.org/drawingml/2006/chart" xmlns:r="http://schemas.openxmlformats.org/officeDocument/2006/relationships" r:id="rId4"/>
              </a:graphicData>
            </a:graphic>
          </p:graphicFrame>
          <p:sp>
            <p:nvSpPr>
              <p:cNvPr id="404" name="TextBox 17"/>
              <p:cNvSpPr/>
              <p:nvPr/>
            </p:nvSpPr>
            <p:spPr>
              <a:xfrm>
                <a:off x="4494600" y="376668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26.43</a:t>
                </a:r>
                <a:endParaRPr b="0" lang="en-US" sz="1500" strike="noStrike" u="none">
                  <a:solidFill>
                    <a:srgbClr val="000000"/>
                  </a:solidFill>
                  <a:effectLst/>
                  <a:uFillTx/>
                  <a:latin typeface="Arial"/>
                </a:endParaRPr>
              </a:p>
            </p:txBody>
          </p:sp>
          <p:sp>
            <p:nvSpPr>
              <p:cNvPr id="405" name="TextBox 18"/>
              <p:cNvSpPr/>
              <p:nvPr/>
            </p:nvSpPr>
            <p:spPr>
              <a:xfrm>
                <a:off x="5275800" y="33188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37.76</a:t>
                </a:r>
                <a:endParaRPr b="0" lang="en-US" sz="1500" strike="noStrike" u="none">
                  <a:solidFill>
                    <a:srgbClr val="000000"/>
                  </a:solidFill>
                  <a:effectLst/>
                  <a:uFillTx/>
                  <a:latin typeface="Arial"/>
                </a:endParaRPr>
              </a:p>
            </p:txBody>
          </p:sp>
          <p:sp>
            <p:nvSpPr>
              <p:cNvPr id="406" name="TextBox 19"/>
              <p:cNvSpPr/>
              <p:nvPr/>
            </p:nvSpPr>
            <p:spPr>
              <a:xfrm>
                <a:off x="6131520" y="16686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dk1"/>
                    </a:solidFill>
                    <a:effectLst/>
                    <a:uFillTx/>
                    <a:latin typeface="Aptos"/>
                  </a:rPr>
                  <a:t>84.96</a:t>
                </a:r>
                <a:endParaRPr b="0" lang="en-US" sz="1500" strike="noStrike" u="none">
                  <a:solidFill>
                    <a:srgbClr val="000000"/>
                  </a:solidFill>
                  <a:effectLst/>
                  <a:uFillTx/>
                  <a:latin typeface="Arial"/>
                </a:endParaRPr>
              </a:p>
            </p:txBody>
          </p:sp>
          <p:sp>
            <p:nvSpPr>
              <p:cNvPr id="407" name="TextBox 20"/>
              <p:cNvSpPr/>
              <p:nvPr/>
            </p:nvSpPr>
            <p:spPr>
              <a:xfrm>
                <a:off x="6859440" y="15462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dk1"/>
                    </a:solidFill>
                    <a:effectLst/>
                    <a:uFillTx/>
                    <a:latin typeface="Aptos"/>
                  </a:rPr>
                  <a:t>88.89</a:t>
                </a:r>
                <a:endParaRPr b="0" lang="en-US" sz="1500" strike="noStrike" u="none">
                  <a:solidFill>
                    <a:srgbClr val="000000"/>
                  </a:solidFill>
                  <a:effectLst/>
                  <a:uFillTx/>
                  <a:latin typeface="Arial"/>
                </a:endParaRPr>
              </a:p>
            </p:txBody>
          </p:sp>
          <p:sp>
            <p:nvSpPr>
              <p:cNvPr id="408" name="TextBox 21"/>
              <p:cNvSpPr/>
              <p:nvPr/>
            </p:nvSpPr>
            <p:spPr>
              <a:xfrm>
                <a:off x="7665840" y="14846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rgbClr val="e9e9e9"/>
                    </a:solidFill>
                    <a:effectLst/>
                    <a:uFillTx/>
                    <a:latin typeface="Aptos"/>
                  </a:rPr>
                  <a:t>90.53</a:t>
                </a:r>
                <a:endParaRPr b="0" lang="en-US" sz="1500" strike="noStrike" u="none">
                  <a:solidFill>
                    <a:srgbClr val="000000"/>
                  </a:solidFill>
                  <a:effectLst/>
                  <a:uFillTx/>
                  <a:latin typeface="Arial"/>
                </a:endParaRPr>
              </a:p>
            </p:txBody>
          </p:sp>
        </p:grpSp>
        <p:sp>
          <p:nvSpPr>
            <p:cNvPr id="409" name="TextBox 15"/>
            <p:cNvSpPr/>
            <p:nvPr/>
          </p:nvSpPr>
          <p:spPr>
            <a:xfrm rot="16200000">
              <a:off x="2858400" y="2892960"/>
              <a:ext cx="1756080" cy="338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trike="noStrike" u="none">
                  <a:solidFill>
                    <a:schemeClr val="dk1"/>
                  </a:solidFill>
                  <a:effectLst/>
                  <a:uFillTx/>
                  <a:latin typeface="Aptos"/>
                </a:rPr>
                <a:t>Accuracy (%)</a:t>
              </a:r>
              <a:endParaRPr b="0" lang="en-US" sz="16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p:nvPr>
        </p:nvSpPr>
        <p:spPr>
          <a:xfrm>
            <a:off x="743400" y="5253840"/>
            <a:ext cx="10946880" cy="14472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LumberChunker almost matches RAG with manual chunking (gold standard for text segmentation).</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However, LumberChunker does not require human intervention.</a:t>
            </a:r>
            <a:endParaRPr b="0" lang="en-US" sz="2400" strike="noStrike" u="none">
              <a:solidFill>
                <a:schemeClr val="dk1"/>
              </a:solidFill>
              <a:effectLst/>
              <a:uFillTx/>
              <a:latin typeface="Aptos"/>
            </a:endParaRPr>
          </a:p>
        </p:txBody>
      </p:sp>
      <p:grpSp>
        <p:nvGrpSpPr>
          <p:cNvPr id="411" name="Group 11"/>
          <p:cNvGrpSpPr/>
          <p:nvPr/>
        </p:nvGrpSpPr>
        <p:grpSpPr>
          <a:xfrm>
            <a:off x="3567600" y="1081440"/>
            <a:ext cx="5056560" cy="4172040"/>
            <a:chOff x="3567600" y="1081440"/>
            <a:chExt cx="5056560" cy="4172040"/>
          </a:xfrm>
        </p:grpSpPr>
        <p:grpSp>
          <p:nvGrpSpPr>
            <p:cNvPr id="412" name="Group 44"/>
            <p:cNvGrpSpPr/>
            <p:nvPr/>
          </p:nvGrpSpPr>
          <p:grpSpPr>
            <a:xfrm>
              <a:off x="3787920" y="1081440"/>
              <a:ext cx="4836240" cy="4172040"/>
              <a:chOff x="3787920" y="1081440"/>
              <a:chExt cx="4836240" cy="4172040"/>
            </a:xfrm>
          </p:grpSpPr>
          <p:graphicFrame>
            <p:nvGraphicFramePr>
              <p:cNvPr id="413" name="Chart 45"/>
              <p:cNvGraphicFramePr/>
              <p:nvPr/>
            </p:nvGraphicFramePr>
            <p:xfrm>
              <a:off x="3787920" y="1081440"/>
              <a:ext cx="4836240" cy="4172040"/>
            </p:xfrm>
            <a:graphic>
              <a:graphicData uri="http://schemas.openxmlformats.org/drawingml/2006/chart">
                <c:chart xmlns:c="http://schemas.openxmlformats.org/drawingml/2006/chart" xmlns:r="http://schemas.openxmlformats.org/officeDocument/2006/relationships" r:id="rId1"/>
              </a:graphicData>
            </a:graphic>
          </p:graphicFrame>
          <p:sp>
            <p:nvSpPr>
              <p:cNvPr id="414" name="TextBox 46"/>
              <p:cNvSpPr/>
              <p:nvPr/>
            </p:nvSpPr>
            <p:spPr>
              <a:xfrm>
                <a:off x="4494600" y="376668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26.43</a:t>
                </a:r>
                <a:endParaRPr b="0" lang="en-US" sz="1500" strike="noStrike" u="none">
                  <a:solidFill>
                    <a:srgbClr val="000000"/>
                  </a:solidFill>
                  <a:effectLst/>
                  <a:uFillTx/>
                  <a:latin typeface="Arial"/>
                </a:endParaRPr>
              </a:p>
            </p:txBody>
          </p:sp>
          <p:sp>
            <p:nvSpPr>
              <p:cNvPr id="415" name="TextBox 47"/>
              <p:cNvSpPr/>
              <p:nvPr/>
            </p:nvSpPr>
            <p:spPr>
              <a:xfrm>
                <a:off x="5275800" y="33188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37.76</a:t>
                </a:r>
                <a:endParaRPr b="0" lang="en-US" sz="1500" strike="noStrike" u="none">
                  <a:solidFill>
                    <a:srgbClr val="000000"/>
                  </a:solidFill>
                  <a:effectLst/>
                  <a:uFillTx/>
                  <a:latin typeface="Arial"/>
                </a:endParaRPr>
              </a:p>
            </p:txBody>
          </p:sp>
          <p:sp>
            <p:nvSpPr>
              <p:cNvPr id="416" name="TextBox 48"/>
              <p:cNvSpPr/>
              <p:nvPr/>
            </p:nvSpPr>
            <p:spPr>
              <a:xfrm>
                <a:off x="6131520" y="16686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84.96</a:t>
                </a:r>
                <a:endParaRPr b="0" lang="en-US" sz="1500" strike="noStrike" u="none">
                  <a:solidFill>
                    <a:srgbClr val="000000"/>
                  </a:solidFill>
                  <a:effectLst/>
                  <a:uFillTx/>
                  <a:latin typeface="Arial"/>
                </a:endParaRPr>
              </a:p>
            </p:txBody>
          </p:sp>
          <p:sp>
            <p:nvSpPr>
              <p:cNvPr id="417" name="TextBox 49"/>
              <p:cNvSpPr/>
              <p:nvPr/>
            </p:nvSpPr>
            <p:spPr>
              <a:xfrm>
                <a:off x="6859440" y="15462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dk1"/>
                    </a:solidFill>
                    <a:effectLst/>
                    <a:uFillTx/>
                    <a:latin typeface="Aptos"/>
                  </a:rPr>
                  <a:t>88.89</a:t>
                </a:r>
                <a:endParaRPr b="0" lang="en-US" sz="1500" strike="noStrike" u="none">
                  <a:solidFill>
                    <a:srgbClr val="000000"/>
                  </a:solidFill>
                  <a:effectLst/>
                  <a:uFillTx/>
                  <a:latin typeface="Arial"/>
                </a:endParaRPr>
              </a:p>
            </p:txBody>
          </p:sp>
          <p:sp>
            <p:nvSpPr>
              <p:cNvPr id="418" name="TextBox 50"/>
              <p:cNvSpPr/>
              <p:nvPr/>
            </p:nvSpPr>
            <p:spPr>
              <a:xfrm>
                <a:off x="7665840" y="14846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dk1"/>
                    </a:solidFill>
                    <a:effectLst/>
                    <a:uFillTx/>
                    <a:latin typeface="Aptos"/>
                  </a:rPr>
                  <a:t>90.53</a:t>
                </a:r>
                <a:endParaRPr b="0" lang="en-US" sz="1500" strike="noStrike" u="none">
                  <a:solidFill>
                    <a:srgbClr val="000000"/>
                  </a:solidFill>
                  <a:effectLst/>
                  <a:uFillTx/>
                  <a:latin typeface="Arial"/>
                </a:endParaRPr>
              </a:p>
            </p:txBody>
          </p:sp>
        </p:grpSp>
        <p:sp>
          <p:nvSpPr>
            <p:cNvPr id="419" name="TextBox 52"/>
            <p:cNvSpPr/>
            <p:nvPr/>
          </p:nvSpPr>
          <p:spPr>
            <a:xfrm rot="16200000">
              <a:off x="2858400" y="2892960"/>
              <a:ext cx="1756080" cy="338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trike="noStrike" u="none">
                  <a:solidFill>
                    <a:schemeClr val="dk1"/>
                  </a:solidFill>
                  <a:effectLst/>
                  <a:uFillTx/>
                  <a:latin typeface="Aptos"/>
                </a:rPr>
                <a:t>Accuracy (%)</a:t>
              </a:r>
              <a:endParaRPr b="0" lang="en-US" sz="1600" strike="noStrike" u="none">
                <a:solidFill>
                  <a:srgbClr val="000000"/>
                </a:solidFill>
                <a:effectLst/>
                <a:uFillTx/>
                <a:latin typeface="Arial"/>
              </a:endParaRPr>
            </a:p>
          </p:txBody>
        </p:sp>
      </p:grpSp>
      <p:sp>
        <p:nvSpPr>
          <p:cNvPr id="420" name="Title 1"/>
          <p:cNvSpPr/>
          <p:nvPr/>
        </p:nvSpPr>
        <p:spPr>
          <a:xfrm>
            <a:off x="469800" y="27720"/>
            <a:ext cx="10515240" cy="1325160"/>
          </a:xfrm>
          <a:prstGeom prst="rect">
            <a:avLst/>
          </a:prstGeom>
          <a:noFill/>
          <a:ln w="0">
            <a:noFill/>
          </a:ln>
        </p:spPr>
        <p:style>
          <a:lnRef idx="0"/>
          <a:fillRef idx="0"/>
          <a:effectRef idx="0"/>
          <a:fontRef idx="minor"/>
        </p:style>
        <p:txBody>
          <a:bodyPr anchor="ctr">
            <a:noAutofit/>
          </a:bodyPr>
          <a:p>
            <a:pPr defTabSz="914400">
              <a:lnSpc>
                <a:spcPct val="90000"/>
              </a:lnSpc>
            </a:pPr>
            <a:r>
              <a:rPr b="1" lang="en-US" sz="4000" strike="noStrike" u="none">
                <a:solidFill>
                  <a:srgbClr val="c00000"/>
                </a:solidFill>
                <a:effectLst/>
                <a:highlight>
                  <a:srgbClr val="ffffff"/>
                </a:highlight>
                <a:uFillTx/>
                <a:latin typeface="Aptos Display"/>
              </a:rPr>
              <a:t>We almost match Manual Segmentation</a:t>
            </a:r>
            <a:endParaRPr b="0" lang="en-US" sz="4000" strike="noStrike" u="none">
              <a:solidFill>
                <a:srgbClr val="000000"/>
              </a:solidFill>
              <a:effectLst/>
              <a:uFillTx/>
              <a:latin typeface="Arial"/>
            </a:endParaRPr>
          </a:p>
        </p:txBody>
      </p:sp>
      <p:pic>
        <p:nvPicPr>
          <p:cNvPr id="421" name="Graphic 9" descr="Group of men with solid fill"/>
          <p:cNvPicPr/>
          <p:nvPr/>
        </p:nvPicPr>
        <p:blipFill>
          <a:blip r:embed="rId2">
            <a:extLst>
              <a:ext uri="{96DAC541-7B7A-43D3-8B79-37D633B846F1}">
                <asvg:svgBlip xmlns:asvg="http://schemas.microsoft.com/office/drawing/2016/SVG/main" r:embed="rId3"/>
              </a:ext>
            </a:extLst>
          </a:blip>
          <a:stretch/>
        </p:blipFill>
        <p:spPr>
          <a:xfrm>
            <a:off x="9289080" y="271800"/>
            <a:ext cx="624240" cy="62424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p:nvPr>
        </p:nvSpPr>
        <p:spPr>
          <a:xfrm>
            <a:off x="838080" y="5385240"/>
            <a:ext cx="10515240" cy="13860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Gemini-1.5M Pro achieves modest accuracy.</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Long context models may not be that good processing large inputs.</a:t>
            </a:r>
            <a:endParaRPr b="0" lang="en-US" sz="2400" strike="noStrike" u="none">
              <a:solidFill>
                <a:schemeClr val="dk1"/>
              </a:solidFill>
              <a:effectLst/>
              <a:uFillTx/>
              <a:latin typeface="Aptos"/>
            </a:endParaRPr>
          </a:p>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Doing RAG seems to still be the better approach for a QA task.</a:t>
            </a:r>
            <a:endParaRPr b="0" lang="en-US" sz="2800" strike="noStrike" u="none">
              <a:solidFill>
                <a:schemeClr val="dk1"/>
              </a:solidFill>
              <a:effectLst/>
              <a:uFillTx/>
              <a:latin typeface="Aptos"/>
            </a:endParaRPr>
          </a:p>
        </p:txBody>
      </p:sp>
      <p:sp>
        <p:nvSpPr>
          <p:cNvPr id="423"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RAG &gt; Long Context LLMs</a:t>
            </a:r>
            <a:endParaRPr b="0" lang="en-US" sz="4800" strike="noStrike" u="none">
              <a:solidFill>
                <a:schemeClr val="dk1"/>
              </a:solidFill>
              <a:effectLst/>
              <a:uFillTx/>
              <a:latin typeface="Aptos"/>
            </a:endParaRPr>
          </a:p>
        </p:txBody>
      </p:sp>
      <p:grpSp>
        <p:nvGrpSpPr>
          <p:cNvPr id="424" name="Group 32"/>
          <p:cNvGrpSpPr/>
          <p:nvPr/>
        </p:nvGrpSpPr>
        <p:grpSpPr>
          <a:xfrm>
            <a:off x="7545240" y="175320"/>
            <a:ext cx="999000" cy="1003320"/>
            <a:chOff x="7545240" y="175320"/>
            <a:chExt cx="999000" cy="1003320"/>
          </a:xfrm>
        </p:grpSpPr>
        <p:sp>
          <p:nvSpPr>
            <p:cNvPr id="425" name="Snip Single Corner Rectangle 33"/>
            <p:cNvSpPr/>
            <p:nvPr/>
          </p:nvSpPr>
          <p:spPr>
            <a:xfrm>
              <a:off x="7739640" y="255600"/>
              <a:ext cx="588960" cy="83016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426" name="Graphic 34" descr="Document outline"/>
            <p:cNvPicPr/>
            <p:nvPr/>
          </p:nvPicPr>
          <p:blipFill>
            <a:blip r:embed="rId1">
              <a:extLst>
                <a:ext uri="{96DAC541-7B7A-43D3-8B79-37D633B846F1}">
                  <asvg:svgBlip xmlns:asvg="http://schemas.microsoft.com/office/drawing/2016/SVG/main" r:embed="rId2"/>
                </a:ext>
              </a:extLst>
            </a:blip>
            <a:stretch/>
          </p:blipFill>
          <p:spPr>
            <a:xfrm>
              <a:off x="7545240" y="175320"/>
              <a:ext cx="999000" cy="1003320"/>
            </a:xfrm>
            <a:prstGeom prst="rect">
              <a:avLst/>
            </a:prstGeom>
            <a:noFill/>
            <a:ln w="0">
              <a:noFill/>
            </a:ln>
          </p:spPr>
        </p:pic>
      </p:grpSp>
      <p:grpSp>
        <p:nvGrpSpPr>
          <p:cNvPr id="427" name="Group 37"/>
          <p:cNvGrpSpPr/>
          <p:nvPr/>
        </p:nvGrpSpPr>
        <p:grpSpPr>
          <a:xfrm>
            <a:off x="7675920" y="99360"/>
            <a:ext cx="999000" cy="1003320"/>
            <a:chOff x="7675920" y="99360"/>
            <a:chExt cx="999000" cy="1003320"/>
          </a:xfrm>
        </p:grpSpPr>
        <p:sp>
          <p:nvSpPr>
            <p:cNvPr id="428" name="Snip Single Corner Rectangle 38"/>
            <p:cNvSpPr/>
            <p:nvPr/>
          </p:nvSpPr>
          <p:spPr>
            <a:xfrm>
              <a:off x="7870680" y="179640"/>
              <a:ext cx="588960" cy="83016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429" name="Graphic 39" descr="Document outline"/>
            <p:cNvPicPr/>
            <p:nvPr/>
          </p:nvPicPr>
          <p:blipFill>
            <a:blip r:embed="rId3">
              <a:extLst>
                <a:ext uri="{96DAC541-7B7A-43D3-8B79-37D633B846F1}">
                  <asvg:svgBlip xmlns:asvg="http://schemas.microsoft.com/office/drawing/2016/SVG/main" r:embed="rId4"/>
                </a:ext>
              </a:extLst>
            </a:blip>
            <a:stretch/>
          </p:blipFill>
          <p:spPr>
            <a:xfrm>
              <a:off x="7675920" y="99360"/>
              <a:ext cx="999000" cy="1003320"/>
            </a:xfrm>
            <a:prstGeom prst="rect">
              <a:avLst/>
            </a:prstGeom>
            <a:noFill/>
            <a:ln w="0">
              <a:noFill/>
            </a:ln>
          </p:spPr>
        </p:pic>
      </p:grpSp>
      <p:grpSp>
        <p:nvGrpSpPr>
          <p:cNvPr id="430" name="Group 42"/>
          <p:cNvGrpSpPr/>
          <p:nvPr/>
        </p:nvGrpSpPr>
        <p:grpSpPr>
          <a:xfrm>
            <a:off x="7806960" y="6120"/>
            <a:ext cx="999000" cy="1003320"/>
            <a:chOff x="7806960" y="6120"/>
            <a:chExt cx="999000" cy="1003320"/>
          </a:xfrm>
        </p:grpSpPr>
        <p:sp>
          <p:nvSpPr>
            <p:cNvPr id="431" name="Snip Single Corner Rectangle 43"/>
            <p:cNvSpPr/>
            <p:nvPr/>
          </p:nvSpPr>
          <p:spPr>
            <a:xfrm>
              <a:off x="8001360" y="86400"/>
              <a:ext cx="588960" cy="83016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432" name="Graphic 44" descr="Document outline"/>
            <p:cNvPicPr/>
            <p:nvPr/>
          </p:nvPicPr>
          <p:blipFill>
            <a:blip r:embed="rId5">
              <a:extLst>
                <a:ext uri="{96DAC541-7B7A-43D3-8B79-37D633B846F1}">
                  <asvg:svgBlip xmlns:asvg="http://schemas.microsoft.com/office/drawing/2016/SVG/main" r:embed="rId6"/>
                </a:ext>
              </a:extLst>
            </a:blip>
            <a:stretch/>
          </p:blipFill>
          <p:spPr>
            <a:xfrm>
              <a:off x="7806960" y="6120"/>
              <a:ext cx="999000" cy="1003320"/>
            </a:xfrm>
            <a:prstGeom prst="rect">
              <a:avLst/>
            </a:prstGeom>
            <a:noFill/>
            <a:ln w="0">
              <a:noFill/>
            </a:ln>
          </p:spPr>
        </p:pic>
      </p:grpSp>
      <p:sp>
        <p:nvSpPr>
          <p:cNvPr id="433" name="TextBox 46"/>
          <p:cNvSpPr/>
          <p:nvPr/>
        </p:nvSpPr>
        <p:spPr>
          <a:xfrm>
            <a:off x="5381280" y="5659200"/>
            <a:ext cx="94320" cy="205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chemeClr val="dk1"/>
              </a:solidFill>
              <a:effectLst/>
              <a:uFillTx/>
              <a:latin typeface="Aptos"/>
            </a:endParaRPr>
          </a:p>
        </p:txBody>
      </p:sp>
      <p:grpSp>
        <p:nvGrpSpPr>
          <p:cNvPr id="434" name="Group 48"/>
          <p:cNvGrpSpPr/>
          <p:nvPr/>
        </p:nvGrpSpPr>
        <p:grpSpPr>
          <a:xfrm>
            <a:off x="3567600" y="1081440"/>
            <a:ext cx="5056560" cy="4172040"/>
            <a:chOff x="3567600" y="1081440"/>
            <a:chExt cx="5056560" cy="4172040"/>
          </a:xfrm>
        </p:grpSpPr>
        <p:grpSp>
          <p:nvGrpSpPr>
            <p:cNvPr id="435" name="Group 49"/>
            <p:cNvGrpSpPr/>
            <p:nvPr/>
          </p:nvGrpSpPr>
          <p:grpSpPr>
            <a:xfrm>
              <a:off x="3787920" y="1081440"/>
              <a:ext cx="4836240" cy="4172040"/>
              <a:chOff x="3787920" y="1081440"/>
              <a:chExt cx="4836240" cy="4172040"/>
            </a:xfrm>
          </p:grpSpPr>
          <p:graphicFrame>
            <p:nvGraphicFramePr>
              <p:cNvPr id="436" name="Chart 51"/>
              <p:cNvGraphicFramePr/>
              <p:nvPr/>
            </p:nvGraphicFramePr>
            <p:xfrm>
              <a:off x="3787920" y="1081440"/>
              <a:ext cx="4836240" cy="4172040"/>
            </p:xfrm>
            <a:graphic>
              <a:graphicData uri="http://schemas.openxmlformats.org/drawingml/2006/chart">
                <c:chart xmlns:c="http://schemas.openxmlformats.org/drawingml/2006/chart" xmlns:r="http://schemas.openxmlformats.org/officeDocument/2006/relationships" r:id="rId7"/>
              </a:graphicData>
            </a:graphic>
          </p:graphicFrame>
          <p:sp>
            <p:nvSpPr>
              <p:cNvPr id="437" name="TextBox 53"/>
              <p:cNvSpPr/>
              <p:nvPr/>
            </p:nvSpPr>
            <p:spPr>
              <a:xfrm>
                <a:off x="4494600" y="376668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26.43</a:t>
                </a:r>
                <a:endParaRPr b="0" lang="en-US" sz="1500" strike="noStrike" u="none">
                  <a:solidFill>
                    <a:srgbClr val="000000"/>
                  </a:solidFill>
                  <a:effectLst/>
                  <a:uFillTx/>
                  <a:latin typeface="Arial"/>
                </a:endParaRPr>
              </a:p>
            </p:txBody>
          </p:sp>
          <p:sp>
            <p:nvSpPr>
              <p:cNvPr id="438" name="TextBox 54"/>
              <p:cNvSpPr/>
              <p:nvPr/>
            </p:nvSpPr>
            <p:spPr>
              <a:xfrm>
                <a:off x="5275800" y="33188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rgbClr val="060606"/>
                    </a:solidFill>
                    <a:effectLst/>
                    <a:uFillTx/>
                    <a:latin typeface="Aptos"/>
                  </a:rPr>
                  <a:t>37.76</a:t>
                </a:r>
                <a:endParaRPr b="0" lang="en-US" sz="1500" strike="noStrike" u="none">
                  <a:solidFill>
                    <a:srgbClr val="000000"/>
                  </a:solidFill>
                  <a:effectLst/>
                  <a:uFillTx/>
                  <a:latin typeface="Arial"/>
                </a:endParaRPr>
              </a:p>
            </p:txBody>
          </p:sp>
          <p:sp>
            <p:nvSpPr>
              <p:cNvPr id="439" name="TextBox 55"/>
              <p:cNvSpPr/>
              <p:nvPr/>
            </p:nvSpPr>
            <p:spPr>
              <a:xfrm>
                <a:off x="6131520" y="16686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chemeClr val="lt1">
                        <a:lumMod val="95000"/>
                      </a:schemeClr>
                    </a:solidFill>
                    <a:effectLst/>
                    <a:uFillTx/>
                    <a:latin typeface="Aptos"/>
                  </a:rPr>
                  <a:t>84.96</a:t>
                </a:r>
                <a:endParaRPr b="0" lang="en-US" sz="1500" strike="noStrike" u="none">
                  <a:solidFill>
                    <a:srgbClr val="000000"/>
                  </a:solidFill>
                  <a:effectLst/>
                  <a:uFillTx/>
                  <a:latin typeface="Arial"/>
                </a:endParaRPr>
              </a:p>
            </p:txBody>
          </p:sp>
          <p:sp>
            <p:nvSpPr>
              <p:cNvPr id="440" name="TextBox 56"/>
              <p:cNvSpPr/>
              <p:nvPr/>
            </p:nvSpPr>
            <p:spPr>
              <a:xfrm>
                <a:off x="6859440" y="154620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rgbClr val="ececec"/>
                    </a:solidFill>
                    <a:effectLst/>
                    <a:uFillTx/>
                    <a:latin typeface="Aptos"/>
                  </a:rPr>
                  <a:t>88.89</a:t>
                </a:r>
                <a:endParaRPr b="0" lang="en-US" sz="1500" strike="noStrike" u="none">
                  <a:solidFill>
                    <a:srgbClr val="000000"/>
                  </a:solidFill>
                  <a:effectLst/>
                  <a:uFillTx/>
                  <a:latin typeface="Arial"/>
                </a:endParaRPr>
              </a:p>
            </p:txBody>
          </p:sp>
          <p:sp>
            <p:nvSpPr>
              <p:cNvPr id="441" name="TextBox 57"/>
              <p:cNvSpPr/>
              <p:nvPr/>
            </p:nvSpPr>
            <p:spPr>
              <a:xfrm>
                <a:off x="7665840" y="1484640"/>
                <a:ext cx="649080" cy="322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500" strike="noStrike" u="none">
                    <a:solidFill>
                      <a:srgbClr val="ececec"/>
                    </a:solidFill>
                    <a:effectLst/>
                    <a:uFillTx/>
                    <a:latin typeface="Aptos"/>
                  </a:rPr>
                  <a:t>90.53</a:t>
                </a:r>
                <a:endParaRPr b="0" lang="en-US" sz="1500" strike="noStrike" u="none">
                  <a:solidFill>
                    <a:srgbClr val="000000"/>
                  </a:solidFill>
                  <a:effectLst/>
                  <a:uFillTx/>
                  <a:latin typeface="Arial"/>
                </a:endParaRPr>
              </a:p>
            </p:txBody>
          </p:sp>
        </p:grpSp>
        <p:sp>
          <p:nvSpPr>
            <p:cNvPr id="442" name="TextBox 50"/>
            <p:cNvSpPr/>
            <p:nvPr/>
          </p:nvSpPr>
          <p:spPr>
            <a:xfrm rot="16200000">
              <a:off x="2858400" y="2892960"/>
              <a:ext cx="1756080" cy="338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600" strike="noStrike" u="none">
                  <a:solidFill>
                    <a:schemeClr val="dk1"/>
                  </a:solidFill>
                  <a:effectLst/>
                  <a:uFillTx/>
                  <a:latin typeface="Aptos"/>
                </a:rPr>
                <a:t>Accuracy (%)</a:t>
              </a:r>
              <a:endParaRPr b="0" lang="en-US" sz="1600" strike="noStrike" u="none">
                <a:solidFill>
                  <a:srgbClr val="000000"/>
                </a:solidFill>
                <a:effectLst/>
                <a:uFillTx/>
                <a:latin typeface="Arial"/>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grpSp>
        <p:nvGrpSpPr>
          <p:cNvPr id="117" name="Group 3"/>
          <p:cNvGrpSpPr/>
          <p:nvPr/>
        </p:nvGrpSpPr>
        <p:grpSpPr>
          <a:xfrm>
            <a:off x="1707480" y="3223440"/>
            <a:ext cx="3260880" cy="1505520"/>
            <a:chOff x="1707480" y="3223440"/>
            <a:chExt cx="3260880" cy="1505520"/>
          </a:xfrm>
        </p:grpSpPr>
        <p:pic>
          <p:nvPicPr>
            <p:cNvPr id="118" name="Picture 6" descr=""/>
            <p:cNvPicPr/>
            <p:nvPr/>
          </p:nvPicPr>
          <p:blipFill>
            <a:blip r:embed="rId1"/>
            <a:stretch/>
          </p:blipFill>
          <p:spPr>
            <a:xfrm>
              <a:off x="1712520" y="3223440"/>
              <a:ext cx="3252960" cy="1505160"/>
            </a:xfrm>
            <a:prstGeom prst="rect">
              <a:avLst/>
            </a:prstGeom>
            <a:noFill/>
            <a:ln w="28575">
              <a:solidFill>
                <a:srgbClr val="000000">
                  <a:lumMod val="95000"/>
                  <a:lumOff val="5000"/>
                </a:srgbClr>
              </a:solidFill>
              <a:round/>
            </a:ln>
          </p:spPr>
        </p:pic>
        <p:pic>
          <p:nvPicPr>
            <p:cNvPr id="119" name="Picture 7" descr="A close-up of a lawyer&#10;&#10;Description automatically generated"/>
            <p:cNvPicPr/>
            <p:nvPr/>
          </p:nvPicPr>
          <p:blipFill>
            <a:blip r:embed="rId2"/>
            <a:stretch/>
          </p:blipFill>
          <p:spPr>
            <a:xfrm>
              <a:off x="1712520" y="3441240"/>
              <a:ext cx="3252960" cy="1287720"/>
            </a:xfrm>
            <a:prstGeom prst="rect">
              <a:avLst/>
            </a:prstGeom>
            <a:noFill/>
            <a:ln w="0">
              <a:noFill/>
            </a:ln>
          </p:spPr>
        </p:pic>
        <p:cxnSp>
          <p:nvCxnSpPr>
            <p:cNvPr id="120" name="Straight Connector 8"/>
            <p:cNvCxnSpPr/>
            <p:nvPr/>
          </p:nvCxnSpPr>
          <p:spPr>
            <a:xfrm>
              <a:off x="1707480" y="3440880"/>
              <a:ext cx="3261240" cy="360"/>
            </a:xfrm>
            <a:prstGeom prst="straightConnector1">
              <a:avLst/>
            </a:prstGeom>
            <a:ln>
              <a:solidFill>
                <a:srgbClr val="000000"/>
              </a:solidFill>
            </a:ln>
          </p:spPr>
        </p:cxnSp>
      </p:grpSp>
      <p:sp>
        <p:nvSpPr>
          <p:cNvPr id="121" name="Content Placeholder 5"/>
          <p:cNvSpPr/>
          <p:nvPr/>
        </p:nvSpPr>
        <p:spPr>
          <a:xfrm>
            <a:off x="990720" y="1267200"/>
            <a:ext cx="10641240" cy="161100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Hallucinations are a problem in LLM-based Closed-Book QA.</a:t>
            </a:r>
            <a:endParaRPr b="0" lang="en-US" sz="3200" strike="noStrike" u="none">
              <a:solidFill>
                <a:srgbClr val="000000"/>
              </a:solidFill>
              <a:effectLst/>
              <a:uFillTx/>
              <a:latin typeface="Arial"/>
            </a:endParaRPr>
          </a:p>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The consequences can be serious!</a:t>
            </a:r>
            <a:endParaRPr b="0" lang="en-US" sz="3200" strike="noStrike" u="none">
              <a:solidFill>
                <a:srgbClr val="000000"/>
              </a:solidFill>
              <a:effectLst/>
              <a:uFillTx/>
              <a:latin typeface="Arial"/>
            </a:endParaRPr>
          </a:p>
        </p:txBody>
      </p:sp>
      <p:grpSp>
        <p:nvGrpSpPr>
          <p:cNvPr id="122" name="Group 27"/>
          <p:cNvGrpSpPr/>
          <p:nvPr/>
        </p:nvGrpSpPr>
        <p:grpSpPr>
          <a:xfrm>
            <a:off x="4417560" y="4994640"/>
            <a:ext cx="3488760" cy="1641240"/>
            <a:chOff x="4417560" y="4994640"/>
            <a:chExt cx="3488760" cy="1641240"/>
          </a:xfrm>
        </p:grpSpPr>
        <p:pic>
          <p:nvPicPr>
            <p:cNvPr id="123" name="Picture 17" descr="A screenshot of a computer&#10;&#10;Description automatically generated"/>
            <p:cNvPicPr/>
            <p:nvPr/>
          </p:nvPicPr>
          <p:blipFill>
            <a:blip r:embed="rId3"/>
            <a:stretch/>
          </p:blipFill>
          <p:spPr>
            <a:xfrm>
              <a:off x="4439520" y="5292000"/>
              <a:ext cx="3449160" cy="1325520"/>
            </a:xfrm>
            <a:prstGeom prst="rect">
              <a:avLst/>
            </a:prstGeom>
            <a:noFill/>
            <a:ln w="38100">
              <a:noFill/>
            </a:ln>
          </p:spPr>
        </p:pic>
        <p:pic>
          <p:nvPicPr>
            <p:cNvPr id="124" name="Picture 19" descr=""/>
            <p:cNvPicPr/>
            <p:nvPr/>
          </p:nvPicPr>
          <p:blipFill>
            <a:blip r:embed="rId4"/>
            <a:stretch/>
          </p:blipFill>
          <p:spPr>
            <a:xfrm>
              <a:off x="5751360" y="5019840"/>
              <a:ext cx="825120" cy="253800"/>
            </a:xfrm>
            <a:prstGeom prst="rect">
              <a:avLst/>
            </a:prstGeom>
            <a:noFill/>
            <a:ln w="0">
              <a:noFill/>
            </a:ln>
          </p:spPr>
        </p:pic>
        <p:sp>
          <p:nvSpPr>
            <p:cNvPr id="125" name="Rectangle 20"/>
            <p:cNvSpPr/>
            <p:nvPr/>
          </p:nvSpPr>
          <p:spPr>
            <a:xfrm>
              <a:off x="4417560" y="4994640"/>
              <a:ext cx="3488760" cy="1641240"/>
            </a:xfrm>
            <a:prstGeom prst="rect">
              <a:avLst/>
            </a:prstGeom>
            <a:noFill/>
            <a:ln w="38100">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cxnSp>
          <p:nvCxnSpPr>
            <p:cNvPr id="126" name="Straight Connector 21"/>
            <p:cNvCxnSpPr/>
            <p:nvPr/>
          </p:nvCxnSpPr>
          <p:spPr>
            <a:xfrm>
              <a:off x="4417560" y="5273640"/>
              <a:ext cx="3471480" cy="360"/>
            </a:xfrm>
            <a:prstGeom prst="straightConnector1">
              <a:avLst/>
            </a:prstGeom>
            <a:ln>
              <a:solidFill>
                <a:srgbClr val="000000"/>
              </a:solidFill>
            </a:ln>
          </p:spPr>
        </p:cxnSp>
      </p:grpSp>
      <p:pic>
        <p:nvPicPr>
          <p:cNvPr id="127" name="Picture 24" descr=""/>
          <p:cNvPicPr/>
          <p:nvPr/>
        </p:nvPicPr>
        <p:blipFill>
          <a:blip r:embed="rId5"/>
          <a:stretch/>
        </p:blipFill>
        <p:spPr>
          <a:xfrm>
            <a:off x="8173800" y="3438360"/>
            <a:ext cx="3282840" cy="630360"/>
          </a:xfrm>
          <a:prstGeom prst="rect">
            <a:avLst/>
          </a:prstGeom>
          <a:noFill/>
          <a:ln w="0">
            <a:noFill/>
          </a:ln>
        </p:spPr>
      </p:pic>
      <p:pic>
        <p:nvPicPr>
          <p:cNvPr id="128" name="Picture 26" descr="A text on a white background&#10;&#10;Description automatically generated"/>
          <p:cNvPicPr/>
          <p:nvPr/>
        </p:nvPicPr>
        <p:blipFill>
          <a:blip r:embed="rId6"/>
          <a:stretch/>
        </p:blipFill>
        <p:spPr>
          <a:xfrm>
            <a:off x="8196480" y="4076280"/>
            <a:ext cx="3260520" cy="1183320"/>
          </a:xfrm>
          <a:prstGeom prst="rect">
            <a:avLst/>
          </a:prstGeom>
          <a:noFill/>
          <a:ln w="0">
            <a:noFill/>
          </a:ln>
        </p:spPr>
      </p:pic>
      <p:pic>
        <p:nvPicPr>
          <p:cNvPr id="129" name="Picture 30" descr=""/>
          <p:cNvPicPr/>
          <p:nvPr/>
        </p:nvPicPr>
        <p:blipFill>
          <a:blip r:embed="rId7"/>
          <a:stretch/>
        </p:blipFill>
        <p:spPr>
          <a:xfrm>
            <a:off x="9147240" y="3139200"/>
            <a:ext cx="1358640" cy="279000"/>
          </a:xfrm>
          <a:prstGeom prst="rect">
            <a:avLst/>
          </a:prstGeom>
          <a:noFill/>
          <a:ln w="0">
            <a:noFill/>
          </a:ln>
        </p:spPr>
      </p:pic>
      <p:sp>
        <p:nvSpPr>
          <p:cNvPr id="130" name="Rectangle 31"/>
          <p:cNvSpPr/>
          <p:nvPr/>
        </p:nvSpPr>
        <p:spPr>
          <a:xfrm>
            <a:off x="8173800" y="3130200"/>
            <a:ext cx="3282840" cy="2143080"/>
          </a:xfrm>
          <a:prstGeom prst="rect">
            <a:avLst/>
          </a:prstGeom>
          <a:noFill/>
          <a:ln w="38100">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31" name="Rectangle 32"/>
          <p:cNvSpPr/>
          <p:nvPr/>
        </p:nvSpPr>
        <p:spPr>
          <a:xfrm>
            <a:off x="8173800" y="3130200"/>
            <a:ext cx="973080" cy="288000"/>
          </a:xfrm>
          <a:prstGeom prst="rect">
            <a:avLst/>
          </a:prstGeom>
          <a:solidFill>
            <a:srgbClr val="0f1f3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32" name="Rectangle 34"/>
          <p:cNvSpPr/>
          <p:nvPr/>
        </p:nvSpPr>
        <p:spPr>
          <a:xfrm>
            <a:off x="10475640" y="3135960"/>
            <a:ext cx="973080" cy="282240"/>
          </a:xfrm>
          <a:prstGeom prst="rect">
            <a:avLst/>
          </a:prstGeom>
          <a:solidFill>
            <a:srgbClr val="0f1f39"/>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p:nvPr>
        </p:nvSpPr>
        <p:spPr>
          <a:xfrm>
            <a:off x="838080" y="5385240"/>
            <a:ext cx="10515240" cy="13860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Non-LLM approaches like Recursive Chunking are very fast.</a:t>
            </a:r>
            <a:endParaRPr b="0" lang="en-US" sz="2800" strike="noStrike" u="none">
              <a:solidFill>
                <a:schemeClr val="dk1"/>
              </a:solidFill>
              <a:effectLst/>
              <a:uFillTx/>
              <a:latin typeface="Aptos"/>
            </a:endParaRPr>
          </a:p>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Propositions come up as most inefficient method.</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They can be performed as an offline batch job</a:t>
            </a:r>
            <a:endParaRPr b="0" lang="en-US" sz="2400" strike="noStrike" u="none">
              <a:solidFill>
                <a:schemeClr val="dk1"/>
              </a:solidFill>
              <a:effectLst/>
              <a:uFillTx/>
              <a:latin typeface="Aptos"/>
            </a:endParaRPr>
          </a:p>
        </p:txBody>
      </p:sp>
      <p:sp>
        <p:nvSpPr>
          <p:cNvPr id="444"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Efficiency is a trade-off in our method</a:t>
            </a:r>
            <a:endParaRPr b="0" lang="en-US" sz="4800" strike="noStrike" u="none">
              <a:solidFill>
                <a:schemeClr val="dk1"/>
              </a:solidFill>
              <a:effectLst/>
              <a:uFillTx/>
              <a:latin typeface="Aptos"/>
            </a:endParaRPr>
          </a:p>
        </p:txBody>
      </p:sp>
      <p:sp>
        <p:nvSpPr>
          <p:cNvPr id="445" name="TextBox 46"/>
          <p:cNvSpPr/>
          <p:nvPr/>
        </p:nvSpPr>
        <p:spPr>
          <a:xfrm>
            <a:off x="5381280" y="5659200"/>
            <a:ext cx="94320" cy="205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chemeClr val="dk1"/>
              </a:solidFill>
              <a:effectLst/>
              <a:uFillTx/>
              <a:latin typeface="Aptos"/>
            </a:endParaRPr>
          </a:p>
        </p:txBody>
      </p:sp>
      <p:graphicFrame>
        <p:nvGraphicFramePr>
          <p:cNvPr id="446" name="Chart 3"/>
          <p:cNvGraphicFramePr/>
          <p:nvPr/>
        </p:nvGraphicFramePr>
        <p:xfrm>
          <a:off x="2031840" y="1353240"/>
          <a:ext cx="8127720" cy="3871440"/>
        </p:xfrm>
        <a:graphic>
          <a:graphicData uri="http://schemas.openxmlformats.org/drawingml/2006/chart">
            <c:chart xmlns:c="http://schemas.openxmlformats.org/drawingml/2006/chart" xmlns:r="http://schemas.openxmlformats.org/officeDocument/2006/relationships" r:id="rId1"/>
          </a:graphicData>
        </a:graphic>
      </p:graphicFrame>
      <p:sp>
        <p:nvSpPr>
          <p:cNvPr id="447" name="Freeform 12"/>
          <p:cNvSpPr/>
          <p:nvPr/>
        </p:nvSpPr>
        <p:spPr>
          <a:xfrm>
            <a:off x="10819440" y="234360"/>
            <a:ext cx="723240" cy="761760"/>
          </a:xfrm>
          <a:custGeom>
            <a:avLst/>
            <a:gdLst>
              <a:gd name="textAreaLeft" fmla="*/ 0 w 723240"/>
              <a:gd name="textAreaRight" fmla="*/ 723600 w 723240"/>
              <a:gd name="textAreaTop" fmla="*/ 0 h 761760"/>
              <a:gd name="textAreaBottom" fmla="*/ 762120 h 761760"/>
              <a:gd name="GluePoint1X" fmla="*/ 355283 w 723583"/>
              <a:gd name="GluePoint1Y" fmla="*/ 114300 h 762000"/>
              <a:gd name="GluePoint2X" fmla="*/ 374333 w 723583"/>
              <a:gd name="GluePoint2Y" fmla="*/ 133350 h 762000"/>
              <a:gd name="GluePoint3X" fmla="*/ 355283 w 723583"/>
              <a:gd name="GluePoint3Y" fmla="*/ 152400 h 762000"/>
              <a:gd name="GluePoint4X" fmla="*/ 336233 w 723583"/>
              <a:gd name="GluePoint4Y" fmla="*/ 133350 h 762000"/>
              <a:gd name="GluePoint5X" fmla="*/ 355283 w 723583"/>
              <a:gd name="GluePoint5Y" fmla="*/ 114300 h 762000"/>
              <a:gd name="GluePoint6X" fmla="*/ 469583 w 723583"/>
              <a:gd name="GluePoint6Y" fmla="*/ 685800 h 762000"/>
              <a:gd name="GluePoint7X" fmla="*/ 450533 w 723583"/>
              <a:gd name="GluePoint7Y" fmla="*/ 666750 h 762000"/>
              <a:gd name="GluePoint8X" fmla="*/ 383858 w 723583"/>
              <a:gd name="GluePoint8Y" fmla="*/ 666750 h 762000"/>
              <a:gd name="GluePoint9X" fmla="*/ 383858 w 723583"/>
              <a:gd name="GluePoint9Y" fmla="*/ 182880 h 762000"/>
              <a:gd name="GluePoint10X" fmla="*/ 404813 w 723583"/>
              <a:gd name="GluePoint10Y" fmla="*/ 161925 h 762000"/>
              <a:gd name="GluePoint11X" fmla="*/ 587693 w 723583"/>
              <a:gd name="GluePoint11Y" fmla="*/ 161925 h 762000"/>
              <a:gd name="GluePoint12X" fmla="*/ 512128 w 723583"/>
              <a:gd name="GluePoint12Y" fmla="*/ 536575 h 762000"/>
              <a:gd name="GluePoint13X" fmla="*/ 560705 w 723583"/>
              <a:gd name="GluePoint13Y" fmla="*/ 501650 h 762000"/>
              <a:gd name="GluePoint14X" fmla="*/ 615315 w 723583"/>
              <a:gd name="GluePoint14Y" fmla="*/ 220980 h 762000"/>
              <a:gd name="GluePoint15X" fmla="*/ 690880 w 723583"/>
              <a:gd name="GluePoint15Y" fmla="*/ 530225 h 762000"/>
              <a:gd name="GluePoint16X" fmla="*/ 723583 w 723583"/>
              <a:gd name="GluePoint16Y" fmla="*/ 517525 h 762000"/>
              <a:gd name="GluePoint17X" fmla="*/ 638175 w 723583"/>
              <a:gd name="GluePoint17Y" fmla="*/ 161925 h 762000"/>
              <a:gd name="GluePoint18X" fmla="*/ 650558 w 723583"/>
              <a:gd name="GluePoint18Y" fmla="*/ 161925 h 762000"/>
              <a:gd name="GluePoint19X" fmla="*/ 679133 w 723583"/>
              <a:gd name="GluePoint19Y" fmla="*/ 133350 h 762000"/>
              <a:gd name="GluePoint20X" fmla="*/ 650558 w 723583"/>
              <a:gd name="GluePoint20Y" fmla="*/ 104775 h 762000"/>
              <a:gd name="GluePoint21X" fmla="*/ 404813 w 723583"/>
              <a:gd name="GluePoint21Y" fmla="*/ 104775 h 762000"/>
              <a:gd name="GluePoint22X" fmla="*/ 383858 w 723583"/>
              <a:gd name="GluePoint22Y" fmla="*/ 83820 h 762000"/>
              <a:gd name="GluePoint23X" fmla="*/ 383858 w 723583"/>
              <a:gd name="GluePoint23Y" fmla="*/ 28575 h 762000"/>
              <a:gd name="GluePoint24X" fmla="*/ 355283 w 723583"/>
              <a:gd name="GluePoint24Y" fmla="*/ 0 h 762000"/>
              <a:gd name="GluePoint25X" fmla="*/ 326708 w 723583"/>
              <a:gd name="GluePoint25Y" fmla="*/ 28575 h 762000"/>
              <a:gd name="GluePoint26X" fmla="*/ 326708 w 723583"/>
              <a:gd name="GluePoint26Y" fmla="*/ 83820 h 762000"/>
              <a:gd name="GluePoint27X" fmla="*/ 305753 w 723583"/>
              <a:gd name="GluePoint27Y" fmla="*/ 104775 h 762000"/>
              <a:gd name="GluePoint28X" fmla="*/ 60008 w 723583"/>
              <a:gd name="GluePoint28Y" fmla="*/ 104775 h 762000"/>
              <a:gd name="GluePoint29X" fmla="*/ 31433 w 723583"/>
              <a:gd name="GluePoint29Y" fmla="*/ 133350 h 762000"/>
              <a:gd name="GluePoint30X" fmla="*/ 54293 w 723583"/>
              <a:gd name="GluePoint30Y" fmla="*/ 160973 h 762000"/>
              <a:gd name="GluePoint31X" fmla="*/ 0 w 723583"/>
              <a:gd name="GluePoint31Y" fmla="*/ 438150 h 762000"/>
              <a:gd name="GluePoint32X" fmla="*/ 39053 w 723583"/>
              <a:gd name="GluePoint32Y" fmla="*/ 438150 h 762000"/>
              <a:gd name="GluePoint33X" fmla="*/ 80963 w 723583"/>
              <a:gd name="GluePoint33Y" fmla="*/ 220980 h 762000"/>
              <a:gd name="GluePoint34X" fmla="*/ 135255 w 723583"/>
              <a:gd name="GluePoint34Y" fmla="*/ 438150 h 762000"/>
              <a:gd name="GluePoint35X" fmla="*/ 174308 w 723583"/>
              <a:gd name="GluePoint35Y" fmla="*/ 438150 h 762000"/>
              <a:gd name="GluePoint36X" fmla="*/ 104775 w 723583"/>
              <a:gd name="GluePoint36Y" fmla="*/ 161925 h 762000"/>
              <a:gd name="GluePoint37X" fmla="*/ 304800 w 723583"/>
              <a:gd name="GluePoint37Y" fmla="*/ 161925 h 762000"/>
              <a:gd name="GluePoint38X" fmla="*/ 325755 w 723583"/>
              <a:gd name="GluePoint38Y" fmla="*/ 182880 h 762000"/>
              <a:gd name="GluePoint39X" fmla="*/ 325755 w 723583"/>
              <a:gd name="GluePoint39Y" fmla="*/ 666750 h 762000"/>
              <a:gd name="GluePoint40X" fmla="*/ 259080 w 723583"/>
              <a:gd name="GluePoint40Y" fmla="*/ 666750 h 762000"/>
              <a:gd name="GluePoint41X" fmla="*/ 240030 w 723583"/>
              <a:gd name="GluePoint41Y" fmla="*/ 685800 h 762000"/>
              <a:gd name="GluePoint42X" fmla="*/ 240030 w 723583"/>
              <a:gd name="GluePoint42Y" fmla="*/ 704850 h 762000"/>
              <a:gd name="GluePoint43X" fmla="*/ 126683 w 723583"/>
              <a:gd name="GluePoint43Y" fmla="*/ 704850 h 762000"/>
              <a:gd name="GluePoint44X" fmla="*/ 126683 w 723583"/>
              <a:gd name="GluePoint44Y" fmla="*/ 762000 h 762000"/>
              <a:gd name="GluePoint45X" fmla="*/ 583883 w 723583"/>
              <a:gd name="GluePoint45Y" fmla="*/ 762000 h 762000"/>
              <a:gd name="GluePoint46X" fmla="*/ 583883 w 723583"/>
              <a:gd name="GluePoint46Y" fmla="*/ 704850 h 762000"/>
              <a:gd name="GluePoint47X" fmla="*/ 469583 w 723583"/>
              <a:gd name="GluePoint47Y" fmla="*/ 704850 h 762000"/>
              <a:gd name="GluePoint48X" fmla="*/ 469583 w 723583"/>
              <a:gd name="GluePoint48Y" fmla="*/ 685800 h 762000"/>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 ang="0">
                <a:pos x="GluePoint8X" y="GluePoint8Y"/>
              </a:cxn>
              <a:cxn ang="0">
                <a:pos x="GluePoint9X" y="GluePoint9Y"/>
              </a:cxn>
              <a:cxn ang="0">
                <a:pos x="GluePoint10X" y="GluePoint10Y"/>
              </a:cxn>
              <a:cxn ang="0">
                <a:pos x="GluePoint11X" y="GluePoint11Y"/>
              </a:cxn>
              <a:cxn ang="0">
                <a:pos x="GluePoint12X" y="GluePoint12Y"/>
              </a:cxn>
              <a:cxn ang="0">
                <a:pos x="GluePoint13X" y="GluePoint13Y"/>
              </a:cxn>
              <a:cxn ang="0">
                <a:pos x="GluePoint14X" y="GluePoint14Y"/>
              </a:cxn>
              <a:cxn ang="0">
                <a:pos x="GluePoint15X" y="GluePoint15Y"/>
              </a:cxn>
              <a:cxn ang="0">
                <a:pos x="GluePoint16X" y="GluePoint16Y"/>
              </a:cxn>
              <a:cxn ang="0">
                <a:pos x="GluePoint17X" y="GluePoint17Y"/>
              </a:cxn>
              <a:cxn ang="0">
                <a:pos x="GluePoint18X" y="GluePoint18Y"/>
              </a:cxn>
              <a:cxn ang="0">
                <a:pos x="GluePoint19X" y="GluePoint19Y"/>
              </a:cxn>
              <a:cxn ang="0">
                <a:pos x="GluePoint20X" y="GluePoint20Y"/>
              </a:cxn>
              <a:cxn ang="0">
                <a:pos x="GluePoint21X" y="GluePoint21Y"/>
              </a:cxn>
              <a:cxn ang="0">
                <a:pos x="GluePoint22X" y="GluePoint22Y"/>
              </a:cxn>
              <a:cxn ang="0">
                <a:pos x="GluePoint23X" y="GluePoint23Y"/>
              </a:cxn>
              <a:cxn ang="0">
                <a:pos x="GluePoint24X" y="GluePoint24Y"/>
              </a:cxn>
              <a:cxn ang="0">
                <a:pos x="GluePoint25X" y="GluePoint25Y"/>
              </a:cxn>
              <a:cxn ang="0">
                <a:pos x="GluePoint26X" y="GluePoint26Y"/>
              </a:cxn>
              <a:cxn ang="0">
                <a:pos x="GluePoint27X" y="GluePoint27Y"/>
              </a:cxn>
              <a:cxn ang="0">
                <a:pos x="GluePoint28X" y="GluePoint28Y"/>
              </a:cxn>
              <a:cxn ang="0">
                <a:pos x="GluePoint29X" y="GluePoint29Y"/>
              </a:cxn>
              <a:cxn ang="0">
                <a:pos x="GluePoint30X" y="GluePoint30Y"/>
              </a:cxn>
              <a:cxn ang="0">
                <a:pos x="GluePoint31X" y="GluePoint31Y"/>
              </a:cxn>
              <a:cxn ang="0">
                <a:pos x="GluePoint32X" y="GluePoint32Y"/>
              </a:cxn>
              <a:cxn ang="0">
                <a:pos x="GluePoint33X" y="GluePoint33Y"/>
              </a:cxn>
              <a:cxn ang="0">
                <a:pos x="GluePoint34X" y="GluePoint34Y"/>
              </a:cxn>
              <a:cxn ang="0">
                <a:pos x="GluePoint35X" y="GluePoint35Y"/>
              </a:cxn>
              <a:cxn ang="0">
                <a:pos x="GluePoint36X" y="GluePoint36Y"/>
              </a:cxn>
              <a:cxn ang="0">
                <a:pos x="GluePoint37X" y="GluePoint37Y"/>
              </a:cxn>
              <a:cxn ang="0">
                <a:pos x="GluePoint38X" y="GluePoint38Y"/>
              </a:cxn>
              <a:cxn ang="0">
                <a:pos x="GluePoint39X" y="GluePoint39Y"/>
              </a:cxn>
              <a:cxn ang="0">
                <a:pos x="GluePoint40X" y="GluePoint40Y"/>
              </a:cxn>
              <a:cxn ang="0">
                <a:pos x="GluePoint41X" y="GluePoint41Y"/>
              </a:cxn>
              <a:cxn ang="0">
                <a:pos x="GluePoint42X" y="GluePoint42Y"/>
              </a:cxn>
              <a:cxn ang="0">
                <a:pos x="GluePoint43X" y="GluePoint43Y"/>
              </a:cxn>
              <a:cxn ang="0">
                <a:pos x="GluePoint44X" y="GluePoint44Y"/>
              </a:cxn>
              <a:cxn ang="0">
                <a:pos x="GluePoint45X" y="GluePoint45Y"/>
              </a:cxn>
              <a:cxn ang="0">
                <a:pos x="GluePoint46X" y="GluePoint46Y"/>
              </a:cxn>
              <a:cxn ang="0">
                <a:pos x="GluePoint47X" y="GluePoint47Y"/>
              </a:cxn>
              <a:cxn ang="0">
                <a:pos x="GluePoint48X" y="GluePoint48Y"/>
              </a:cxn>
            </a:cxnLst>
            <a:rect l="textAreaLeft" t="textAreaTop" r="textAreaRight" b="textAreaBottom"/>
            <a:pathLst>
              <a:path w="723583" h="762000">
                <a:moveTo>
                  <a:pt x="355283" y="114300"/>
                </a:moveTo>
                <a:cubicBezTo>
                  <a:pt x="365760" y="114300"/>
                  <a:pt x="374333" y="122873"/>
                  <a:pt x="374333" y="133350"/>
                </a:cubicBezTo>
                <a:cubicBezTo>
                  <a:pt x="374333" y="143828"/>
                  <a:pt x="365760" y="152400"/>
                  <a:pt x="355283" y="152400"/>
                </a:cubicBezTo>
                <a:cubicBezTo>
                  <a:pt x="344805" y="152400"/>
                  <a:pt x="336233" y="143828"/>
                  <a:pt x="336233" y="133350"/>
                </a:cubicBezTo>
                <a:cubicBezTo>
                  <a:pt x="336233" y="122873"/>
                  <a:pt x="344805" y="114300"/>
                  <a:pt x="355283" y="114300"/>
                </a:cubicBezTo>
                <a:close/>
                <a:moveTo>
                  <a:pt x="469583" y="685800"/>
                </a:moveTo>
                <a:cubicBezTo>
                  <a:pt x="469583" y="675323"/>
                  <a:pt x="461010" y="666750"/>
                  <a:pt x="450533" y="666750"/>
                </a:cubicBezTo>
                <a:lnTo>
                  <a:pt x="383858" y="666750"/>
                </a:lnTo>
                <a:lnTo>
                  <a:pt x="383858" y="182880"/>
                </a:lnTo>
                <a:cubicBezTo>
                  <a:pt x="392430" y="178118"/>
                  <a:pt x="400050" y="170498"/>
                  <a:pt x="404813" y="161925"/>
                </a:cubicBezTo>
                <a:lnTo>
                  <a:pt x="587693" y="161925"/>
                </a:lnTo>
                <a:lnTo>
                  <a:pt x="512128" y="536575"/>
                </a:lnTo>
                <a:lnTo>
                  <a:pt x="560705" y="501650"/>
                </a:lnTo>
                <a:lnTo>
                  <a:pt x="615315" y="220980"/>
                </a:lnTo>
                <a:lnTo>
                  <a:pt x="690880" y="530225"/>
                </a:lnTo>
                <a:lnTo>
                  <a:pt x="723583" y="517525"/>
                </a:lnTo>
                <a:lnTo>
                  <a:pt x="638175" y="161925"/>
                </a:lnTo>
                <a:lnTo>
                  <a:pt x="650558" y="161925"/>
                </a:lnTo>
                <a:cubicBezTo>
                  <a:pt x="666750" y="161925"/>
                  <a:pt x="679133" y="149543"/>
                  <a:pt x="679133" y="133350"/>
                </a:cubicBezTo>
                <a:cubicBezTo>
                  <a:pt x="679133" y="117157"/>
                  <a:pt x="666750" y="104775"/>
                  <a:pt x="650558" y="104775"/>
                </a:cubicBezTo>
                <a:lnTo>
                  <a:pt x="404813" y="104775"/>
                </a:lnTo>
                <a:cubicBezTo>
                  <a:pt x="400050" y="96203"/>
                  <a:pt x="392430" y="88582"/>
                  <a:pt x="383858" y="83820"/>
                </a:cubicBezTo>
                <a:lnTo>
                  <a:pt x="383858" y="28575"/>
                </a:lnTo>
                <a:cubicBezTo>
                  <a:pt x="383858" y="12383"/>
                  <a:pt x="371475" y="0"/>
                  <a:pt x="355283" y="0"/>
                </a:cubicBezTo>
                <a:cubicBezTo>
                  <a:pt x="339090" y="0"/>
                  <a:pt x="326708" y="12383"/>
                  <a:pt x="326708" y="28575"/>
                </a:cubicBezTo>
                <a:lnTo>
                  <a:pt x="326708" y="83820"/>
                </a:lnTo>
                <a:cubicBezTo>
                  <a:pt x="318135" y="88582"/>
                  <a:pt x="310515" y="96203"/>
                  <a:pt x="305753" y="104775"/>
                </a:cubicBezTo>
                <a:lnTo>
                  <a:pt x="60008" y="104775"/>
                </a:lnTo>
                <a:cubicBezTo>
                  <a:pt x="43815" y="104775"/>
                  <a:pt x="31433" y="117157"/>
                  <a:pt x="31433" y="133350"/>
                </a:cubicBezTo>
                <a:cubicBezTo>
                  <a:pt x="31433" y="146685"/>
                  <a:pt x="40958" y="159068"/>
                  <a:pt x="54293" y="160973"/>
                </a:cubicBezTo>
                <a:lnTo>
                  <a:pt x="0" y="438150"/>
                </a:lnTo>
                <a:lnTo>
                  <a:pt x="39053" y="438150"/>
                </a:lnTo>
                <a:lnTo>
                  <a:pt x="80963" y="220980"/>
                </a:lnTo>
                <a:lnTo>
                  <a:pt x="135255" y="438150"/>
                </a:lnTo>
                <a:lnTo>
                  <a:pt x="174308" y="438150"/>
                </a:lnTo>
                <a:lnTo>
                  <a:pt x="104775" y="161925"/>
                </a:lnTo>
                <a:lnTo>
                  <a:pt x="304800" y="161925"/>
                </a:lnTo>
                <a:cubicBezTo>
                  <a:pt x="309563" y="170498"/>
                  <a:pt x="317183" y="178118"/>
                  <a:pt x="325755" y="182880"/>
                </a:cubicBezTo>
                <a:lnTo>
                  <a:pt x="325755" y="666750"/>
                </a:lnTo>
                <a:lnTo>
                  <a:pt x="259080" y="666750"/>
                </a:lnTo>
                <a:cubicBezTo>
                  <a:pt x="248603" y="666750"/>
                  <a:pt x="240030" y="675323"/>
                  <a:pt x="240030" y="685800"/>
                </a:cubicBezTo>
                <a:lnTo>
                  <a:pt x="240030" y="704850"/>
                </a:lnTo>
                <a:lnTo>
                  <a:pt x="126683" y="704850"/>
                </a:lnTo>
                <a:lnTo>
                  <a:pt x="126683" y="762000"/>
                </a:lnTo>
                <a:lnTo>
                  <a:pt x="583883" y="762000"/>
                </a:lnTo>
                <a:lnTo>
                  <a:pt x="583883" y="704850"/>
                </a:lnTo>
                <a:lnTo>
                  <a:pt x="469583" y="704850"/>
                </a:lnTo>
                <a:lnTo>
                  <a:pt x="469583" y="685800"/>
                </a:lnTo>
                <a:close/>
              </a:path>
            </a:pathLst>
          </a:custGeom>
          <a:solidFill>
            <a:srgbClr val="000000"/>
          </a:solidFill>
          <a:ln w="9525">
            <a:noFill/>
          </a:ln>
        </p:spPr>
        <p:style>
          <a:lnRef idx="0"/>
          <a:fillRef idx="0"/>
          <a:effectRef idx="0"/>
          <a:fontRef idx="minor"/>
        </p:style>
        <p:txBody>
          <a:bodyPr lIns="90000" rIns="90000" tIns="45000" bIns="45000" anchor="ctr">
            <a:noAutofit/>
          </a:bodyPr>
          <a:p>
            <a:pPr defTabSz="914400">
              <a:lnSpc>
                <a:spcPct val="100000"/>
              </a:lnSpc>
            </a:pPr>
            <a:endParaRPr b="0" lang="en-US" sz="1800" strike="noStrike" u="none">
              <a:solidFill>
                <a:schemeClr val="dk1"/>
              </a:solidFill>
              <a:effectLst/>
              <a:uFillTx/>
              <a:latin typeface="Aptos"/>
            </a:endParaRPr>
          </a:p>
        </p:txBody>
      </p:sp>
      <p:sp>
        <p:nvSpPr>
          <p:cNvPr id="448" name="Freeform 13"/>
          <p:cNvSpPr/>
          <p:nvPr/>
        </p:nvSpPr>
        <p:spPr>
          <a:xfrm>
            <a:off x="10793880" y="701280"/>
            <a:ext cx="228240" cy="56880"/>
          </a:xfrm>
          <a:custGeom>
            <a:avLst/>
            <a:gdLst>
              <a:gd name="textAreaLeft" fmla="*/ 0 w 228240"/>
              <a:gd name="textAreaRight" fmla="*/ 228600 w 228240"/>
              <a:gd name="textAreaTop" fmla="*/ 0 h 56880"/>
              <a:gd name="textAreaBottom" fmla="*/ 57240 h 56880"/>
              <a:gd name="GluePoint1X" fmla="*/ 228600 w 228600"/>
              <a:gd name="GluePoint1Y" fmla="*/ 0 h 57150"/>
              <a:gd name="GluePoint2X" fmla="*/ 0 w 228600"/>
              <a:gd name="GluePoint2Y" fmla="*/ 0 h 57150"/>
              <a:gd name="GluePoint3X" fmla="*/ 114300 w 228600"/>
              <a:gd name="GluePoint3Y" fmla="*/ 57150 h 57150"/>
              <a:gd name="GluePoint4X" fmla="*/ 228600 w 228600"/>
              <a:gd name="GluePoint4Y" fmla="*/ 0 h 57150"/>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28600" h="57150">
                <a:moveTo>
                  <a:pt x="228600" y="0"/>
                </a:moveTo>
                <a:lnTo>
                  <a:pt x="0" y="0"/>
                </a:lnTo>
                <a:cubicBezTo>
                  <a:pt x="0" y="31432"/>
                  <a:pt x="51435" y="57150"/>
                  <a:pt x="114300" y="57150"/>
                </a:cubicBezTo>
                <a:cubicBezTo>
                  <a:pt x="177165" y="57150"/>
                  <a:pt x="228600" y="31432"/>
                  <a:pt x="228600" y="0"/>
                </a:cubicBezTo>
                <a:close/>
              </a:path>
            </a:pathLst>
          </a:custGeom>
          <a:solidFill>
            <a:srgbClr val="000000"/>
          </a:solidFill>
          <a:ln w="9525">
            <a:noFill/>
          </a:ln>
        </p:spPr>
        <p:style>
          <a:lnRef idx="0"/>
          <a:fillRef idx="0"/>
          <a:effectRef idx="0"/>
          <a:fontRef idx="minor"/>
        </p:style>
        <p:txBody>
          <a:bodyPr lIns="90000" rIns="90000" tIns="12240" bIns="12240" anchor="ctr">
            <a:noAutofit/>
          </a:bodyPr>
          <a:p>
            <a:pPr defTabSz="914400">
              <a:lnSpc>
                <a:spcPct val="100000"/>
              </a:lnSpc>
            </a:pPr>
            <a:endParaRPr b="0" lang="en-US" sz="1800" strike="noStrike" u="none">
              <a:solidFill>
                <a:schemeClr val="dk1"/>
              </a:solidFill>
              <a:effectLst/>
              <a:uFillTx/>
              <a:latin typeface="Aptos"/>
            </a:endParaRPr>
          </a:p>
        </p:txBody>
      </p:sp>
      <p:sp>
        <p:nvSpPr>
          <p:cNvPr id="449" name="Freeform 14"/>
          <p:cNvSpPr/>
          <p:nvPr/>
        </p:nvSpPr>
        <p:spPr>
          <a:xfrm>
            <a:off x="11327400" y="757080"/>
            <a:ext cx="228240" cy="56880"/>
          </a:xfrm>
          <a:custGeom>
            <a:avLst/>
            <a:gdLst>
              <a:gd name="textAreaLeft" fmla="*/ 0 w 228240"/>
              <a:gd name="textAreaRight" fmla="*/ 228600 w 228240"/>
              <a:gd name="textAreaTop" fmla="*/ 0 h 56880"/>
              <a:gd name="textAreaBottom" fmla="*/ 57240 h 56880"/>
              <a:gd name="GluePoint1X" fmla="*/ 0 w 228600"/>
              <a:gd name="GluePoint1Y" fmla="*/ 0 h 57150"/>
              <a:gd name="GluePoint2X" fmla="*/ 114300 w 228600"/>
              <a:gd name="GluePoint2Y" fmla="*/ 57150 h 57150"/>
              <a:gd name="GluePoint3X" fmla="*/ 228600 w 228600"/>
              <a:gd name="GluePoint3Y" fmla="*/ 0 h 57150"/>
              <a:gd name="GluePoint4X" fmla="*/ 0 w 228600"/>
              <a:gd name="GluePoint4Y" fmla="*/ 0 h 57150"/>
            </a:gdLst>
            <a:ahLst/>
            <a:cxnLst>
              <a:cxn ang="0">
                <a:pos x="GluePoint1X" y="GluePoint1Y"/>
              </a:cxn>
              <a:cxn ang="0">
                <a:pos x="GluePoint2X" y="GluePoint2Y"/>
              </a:cxn>
              <a:cxn ang="0">
                <a:pos x="GluePoint3X" y="GluePoint3Y"/>
              </a:cxn>
              <a:cxn ang="0">
                <a:pos x="GluePoint4X" y="GluePoint4Y"/>
              </a:cxn>
            </a:cxnLst>
            <a:rect l="textAreaLeft" t="textAreaTop" r="textAreaRight" b="textAreaBottom"/>
            <a:pathLst>
              <a:path w="228600" h="57150">
                <a:moveTo>
                  <a:pt x="0" y="0"/>
                </a:moveTo>
                <a:cubicBezTo>
                  <a:pt x="0" y="31432"/>
                  <a:pt x="51435" y="57150"/>
                  <a:pt x="114300" y="57150"/>
                </a:cubicBezTo>
                <a:cubicBezTo>
                  <a:pt x="177165" y="57150"/>
                  <a:pt x="228600" y="31432"/>
                  <a:pt x="228600" y="0"/>
                </a:cubicBezTo>
                <a:lnTo>
                  <a:pt x="0" y="0"/>
                </a:lnTo>
                <a:close/>
              </a:path>
            </a:pathLst>
          </a:custGeom>
          <a:solidFill>
            <a:srgbClr val="000000"/>
          </a:solidFill>
          <a:ln w="9525">
            <a:noFill/>
          </a:ln>
        </p:spPr>
        <p:style>
          <a:lnRef idx="0"/>
          <a:fillRef idx="0"/>
          <a:effectRef idx="0"/>
          <a:fontRef idx="minor"/>
        </p:style>
        <p:txBody>
          <a:bodyPr lIns="90000" rIns="90000" tIns="12240" bIns="12240" anchor="ctr">
            <a:noAutofit/>
          </a:bodyPr>
          <a:p>
            <a:pPr defTabSz="914400">
              <a:lnSpc>
                <a:spcPct val="100000"/>
              </a:lnSpc>
            </a:pPr>
            <a:endParaRPr b="0" lang="en-US" sz="1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p:nvPr>
        </p:nvSpPr>
        <p:spPr>
          <a:xfrm>
            <a:off x="838080" y="5385240"/>
            <a:ext cx="10515240" cy="1386000"/>
          </a:xfrm>
          <a:prstGeom prst="rect">
            <a:avLst/>
          </a:prstGeom>
          <a:noFill/>
          <a:ln w="0">
            <a:noFill/>
          </a:ln>
        </p:spPr>
        <p:txBody>
          <a:bodyPr lIns="91440" rIns="91440" tIns="45720" bIns="45720" anchor="t">
            <a:noAutofit/>
          </a:bodyPr>
          <a:p>
            <a:pPr marL="228600" indent="-228600" algn="just"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ptos"/>
                <a:ea typeface="Verdana"/>
              </a:rPr>
              <a:t>Current trend is for LLM prices decreasing.</a:t>
            </a:r>
            <a:endParaRPr b="0" lang="en-US" sz="2800" strike="noStrike" u="none">
              <a:solidFill>
                <a:schemeClr val="dk1"/>
              </a:solidFill>
              <a:effectLst/>
              <a:uFillTx/>
              <a:latin typeface="Aptos"/>
            </a:endParaRPr>
          </a:p>
          <a:p>
            <a:pPr lvl="1" marL="685800" indent="-228600" algn="just" defTabSz="914400">
              <a:lnSpc>
                <a:spcPct val="90000"/>
              </a:lnSpc>
              <a:spcBef>
                <a:spcPts val="499"/>
              </a:spcBef>
              <a:buClr>
                <a:srgbClr val="3a3a3a"/>
              </a:buClr>
              <a:buFont typeface="Verdana"/>
              <a:buChar char="–"/>
            </a:pPr>
            <a:r>
              <a:rPr b="0" lang="en-US" sz="2400" strike="noStrike" u="none">
                <a:solidFill>
                  <a:schemeClr val="lt2">
                    <a:lumMod val="25000"/>
                  </a:schemeClr>
                </a:solidFill>
                <a:effectLst/>
                <a:uFillTx/>
                <a:latin typeface="Aptos"/>
                <a:ea typeface="Verdana"/>
              </a:rPr>
              <a:t>LumberChunker will benefit from this in future.</a:t>
            </a:r>
            <a:endParaRPr b="0" lang="en-US" sz="2400" strike="noStrike" u="none">
              <a:solidFill>
                <a:schemeClr val="dk1"/>
              </a:solidFill>
              <a:effectLst/>
              <a:uFillTx/>
              <a:latin typeface="Aptos"/>
            </a:endParaRPr>
          </a:p>
        </p:txBody>
      </p:sp>
      <p:sp>
        <p:nvSpPr>
          <p:cNvPr id="451"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Cost is minimal for smaller documents</a:t>
            </a:r>
            <a:endParaRPr b="0" lang="en-US" sz="4800" strike="noStrike" u="none">
              <a:solidFill>
                <a:schemeClr val="dk1"/>
              </a:solidFill>
              <a:effectLst/>
              <a:uFillTx/>
              <a:latin typeface="Aptos"/>
            </a:endParaRPr>
          </a:p>
        </p:txBody>
      </p:sp>
      <p:sp>
        <p:nvSpPr>
          <p:cNvPr id="452" name="TextBox 46"/>
          <p:cNvSpPr/>
          <p:nvPr/>
        </p:nvSpPr>
        <p:spPr>
          <a:xfrm>
            <a:off x="5381280" y="5659200"/>
            <a:ext cx="94320" cy="205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chemeClr val="dk1"/>
              </a:solidFill>
              <a:effectLst/>
              <a:uFillTx/>
              <a:latin typeface="Aptos"/>
            </a:endParaRPr>
          </a:p>
        </p:txBody>
      </p:sp>
      <p:graphicFrame>
        <p:nvGraphicFramePr>
          <p:cNvPr id="453" name="Chart 3"/>
          <p:cNvGraphicFramePr/>
          <p:nvPr/>
        </p:nvGraphicFramePr>
        <p:xfrm>
          <a:off x="3003480" y="1492920"/>
          <a:ext cx="6184440" cy="3871440"/>
        </p:xfrm>
        <a:graphic>
          <a:graphicData uri="http://schemas.openxmlformats.org/drawingml/2006/chart">
            <c:chart xmlns:c="http://schemas.openxmlformats.org/drawingml/2006/chart" xmlns:r="http://schemas.openxmlformats.org/officeDocument/2006/relationships" r:id="rId1"/>
          </a:graphicData>
        </a:graphic>
      </p:graphicFrame>
      <p:pic>
        <p:nvPicPr>
          <p:cNvPr id="454" name="Graphic 2" descr="Money with solid fill"/>
          <p:cNvPicPr/>
          <p:nvPr/>
        </p:nvPicPr>
        <p:blipFill>
          <a:blip r:embed="rId2">
            <a:extLst>
              <a:ext uri="{96DAC541-7B7A-43D3-8B79-37D633B846F1}">
                <asvg:svgBlip xmlns:asvg="http://schemas.microsoft.com/office/drawing/2016/SVG/main" r:embed="rId3"/>
              </a:ext>
            </a:extLst>
          </a:blip>
          <a:stretch/>
        </p:blipFill>
        <p:spPr>
          <a:xfrm>
            <a:off x="11116080" y="432360"/>
            <a:ext cx="515880" cy="51588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p:nvPr>
        </p:nvSpPr>
        <p:spPr>
          <a:xfrm>
            <a:off x="838080" y="1353240"/>
            <a:ext cx="10515240" cy="48232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rial"/>
                <a:ea typeface="Verdana"/>
              </a:rPr>
              <a:t>LumberChunker does enhances retrieval performance when working with narrative type of texts.</a:t>
            </a:r>
            <a:endParaRPr b="0" lang="en-US" sz="28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rial"/>
                <a:ea typeface="Verdana"/>
              </a:rPr>
              <a:t>GutenQA can be used to evaluate not only text segmentation approaches as also Retrieval and QA models.</a:t>
            </a:r>
            <a:endParaRPr b="0" lang="en-US" sz="2800" strike="noStrike" u="none">
              <a:solidFill>
                <a:schemeClr val="dk1"/>
              </a:solidFill>
              <a:effectLst/>
              <a:uFillTx/>
              <a:latin typeface="Aptos"/>
            </a:endParaRPr>
          </a:p>
          <a:p>
            <a:pPr indent="0" defTabSz="914400">
              <a:lnSpc>
                <a:spcPct val="90000"/>
              </a:lnSpc>
              <a:spcBef>
                <a:spcPts val="1001"/>
              </a:spcBef>
              <a:buNone/>
            </a:pPr>
            <a:endParaRPr b="0" lang="en-US" sz="2800" strike="noStrike" u="none">
              <a:solidFill>
                <a:schemeClr val="dk1"/>
              </a:solidFill>
              <a:effectLst/>
              <a:uFillTx/>
              <a:latin typeface="Aptos"/>
            </a:endParaRPr>
          </a:p>
          <a:p>
            <a:pPr marL="228600" indent="-228600" defTabSz="914400">
              <a:lnSpc>
                <a:spcPct val="90000"/>
              </a:lnSpc>
              <a:spcBef>
                <a:spcPts val="1001"/>
              </a:spcBef>
              <a:buClr>
                <a:srgbClr val="3a3a3a"/>
              </a:buClr>
              <a:buFont typeface="Arial"/>
              <a:buChar char="•"/>
            </a:pPr>
            <a:r>
              <a:rPr b="0" lang="en-US" sz="2800" strike="noStrike" u="none">
                <a:solidFill>
                  <a:schemeClr val="lt2">
                    <a:lumMod val="25000"/>
                  </a:schemeClr>
                </a:solidFill>
                <a:effectLst/>
                <a:uFillTx/>
                <a:latin typeface="Arial"/>
                <a:ea typeface="Verdana"/>
              </a:rPr>
              <a:t>LumberChunker showcases the impact of proper text segmentation for enhancing QA systems.</a:t>
            </a:r>
            <a:endParaRPr b="0" lang="en-US" sz="2800" strike="noStrike" u="none">
              <a:solidFill>
                <a:schemeClr val="dk1"/>
              </a:solidFill>
              <a:effectLst/>
              <a:uFillTx/>
              <a:latin typeface="Aptos"/>
            </a:endParaRPr>
          </a:p>
        </p:txBody>
      </p:sp>
      <p:sp>
        <p:nvSpPr>
          <p:cNvPr id="456"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trike="noStrike" u="none">
                <a:solidFill>
                  <a:srgbClr val="c10000"/>
                </a:solidFill>
                <a:effectLst/>
                <a:uFillTx/>
                <a:latin typeface="Aptos Display"/>
                <a:ea typeface="Verdana"/>
              </a:rPr>
              <a:t>Conclusions</a:t>
            </a:r>
            <a:endParaRPr b="0" lang="en-US" sz="44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p:nvPr>
        </p:nvSpPr>
        <p:spPr>
          <a:xfrm>
            <a:off x="838080" y="1353240"/>
            <a:ext cx="10515240" cy="48232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3200" strike="noStrike" u="none">
                <a:solidFill>
                  <a:schemeClr val="lt2">
                    <a:lumMod val="25000"/>
                  </a:schemeClr>
                </a:solidFill>
                <a:effectLst/>
                <a:uFillTx/>
                <a:latin typeface="Aptos"/>
                <a:ea typeface="Verdana"/>
              </a:rPr>
              <a:t>arXiv: </a:t>
            </a:r>
            <a:r>
              <a:rPr b="0" lang="en-US" sz="2400" strike="noStrike" u="sng">
                <a:solidFill>
                  <a:schemeClr val="lt2">
                    <a:lumMod val="25000"/>
                  </a:schemeClr>
                </a:solidFill>
                <a:effectLst/>
                <a:uFillTx/>
                <a:latin typeface="Aptos"/>
                <a:ea typeface="Verdana"/>
                <a:hlinkClick r:id="rId1"/>
              </a:rPr>
              <a:t>https://arxiv.org/abs/2406.17526</a:t>
            </a:r>
            <a:endParaRPr b="0" lang="en-US" sz="24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1000" strike="noStrike" u="none">
              <a:solidFill>
                <a:schemeClr val="dk1"/>
              </a:solidFill>
              <a:effectLst/>
              <a:uFillTx/>
              <a:latin typeface="Aptos"/>
            </a:endParaRPr>
          </a:p>
          <a:p>
            <a:pPr indent="0" defTabSz="914400">
              <a:lnSpc>
                <a:spcPct val="90000"/>
              </a:lnSpc>
              <a:spcBef>
                <a:spcPts val="1001"/>
              </a:spcBef>
              <a:buNone/>
              <a:tabLst>
                <a:tab algn="l" pos="0"/>
              </a:tabLst>
            </a:pPr>
            <a:r>
              <a:rPr b="0" lang="en-US" sz="3200" strike="noStrike" u="none">
                <a:solidFill>
                  <a:schemeClr val="lt2">
                    <a:lumMod val="25000"/>
                  </a:schemeClr>
                </a:solidFill>
                <a:effectLst/>
                <a:uFillTx/>
                <a:latin typeface="Aptos"/>
                <a:ea typeface="Verdana"/>
              </a:rPr>
              <a:t>GitHub: </a:t>
            </a:r>
            <a:r>
              <a:rPr b="0" lang="en-US" sz="2400" strike="noStrike" u="sng">
                <a:solidFill>
                  <a:schemeClr val="lt2">
                    <a:lumMod val="25000"/>
                  </a:schemeClr>
                </a:solidFill>
                <a:effectLst/>
                <a:uFillTx/>
                <a:latin typeface="Aptos"/>
                <a:ea typeface="Verdana"/>
                <a:hlinkClick r:id="rId2"/>
              </a:rPr>
              <a:t>https://github.com/joaodsmarques/LumberChunker</a:t>
            </a:r>
            <a:endParaRPr b="0" lang="en-US" sz="24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1000" strike="noStrike" u="none">
              <a:solidFill>
                <a:schemeClr val="dk1"/>
              </a:solidFill>
              <a:effectLst/>
              <a:uFillTx/>
              <a:latin typeface="Aptos"/>
            </a:endParaRPr>
          </a:p>
          <a:p>
            <a:pPr indent="0" defTabSz="914400">
              <a:lnSpc>
                <a:spcPct val="90000"/>
              </a:lnSpc>
              <a:spcBef>
                <a:spcPts val="1001"/>
              </a:spcBef>
              <a:buNone/>
              <a:tabLst>
                <a:tab algn="l" pos="0"/>
              </a:tabLst>
            </a:pPr>
            <a:r>
              <a:rPr b="0" lang="en-US" sz="3200" strike="noStrike" u="none">
                <a:solidFill>
                  <a:schemeClr val="lt2">
                    <a:lumMod val="25000"/>
                  </a:schemeClr>
                </a:solidFill>
                <a:effectLst/>
                <a:uFillTx/>
                <a:latin typeface="Aptos"/>
                <a:ea typeface="Verdana"/>
              </a:rPr>
              <a:t>Email: </a:t>
            </a:r>
            <a:r>
              <a:rPr b="0" lang="en-US" sz="2400" strike="noStrike" u="sng">
                <a:solidFill>
                  <a:schemeClr val="lt2">
                    <a:lumMod val="25000"/>
                  </a:schemeClr>
                </a:solidFill>
                <a:effectLst/>
                <a:uFillTx/>
                <a:latin typeface="Aptos"/>
                <a:ea typeface="Verdana"/>
                <a:hlinkClick r:id="rId3"/>
              </a:rPr>
              <a:t>andre.v.duarte@tecnico.ulisboa.pt</a:t>
            </a:r>
            <a:endParaRPr b="0" lang="en-US" sz="24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1000" strike="noStrike" u="none">
              <a:solidFill>
                <a:schemeClr val="dk1"/>
              </a:solidFill>
              <a:effectLst/>
              <a:uFillTx/>
              <a:latin typeface="Aptos"/>
            </a:endParaRPr>
          </a:p>
          <a:p>
            <a:pPr indent="0" defTabSz="914400">
              <a:lnSpc>
                <a:spcPct val="90000"/>
              </a:lnSpc>
              <a:spcBef>
                <a:spcPts val="1001"/>
              </a:spcBef>
              <a:buNone/>
              <a:tabLst>
                <a:tab algn="l" pos="0"/>
              </a:tabLst>
            </a:pPr>
            <a:r>
              <a:rPr b="0" lang="en-US" sz="3200" strike="noStrike" u="none">
                <a:solidFill>
                  <a:schemeClr val="lt2">
                    <a:lumMod val="25000"/>
                  </a:schemeClr>
                </a:solidFill>
                <a:effectLst/>
                <a:uFillTx/>
                <a:latin typeface="Aptos"/>
                <a:ea typeface="Verdana"/>
              </a:rPr>
              <a:t>HuggingFace: </a:t>
            </a:r>
            <a:r>
              <a:rPr b="0" lang="en-US" sz="2400" strike="noStrike" u="sng">
                <a:solidFill>
                  <a:schemeClr val="lt2">
                    <a:lumMod val="25000"/>
                  </a:schemeClr>
                </a:solidFill>
                <a:effectLst/>
                <a:uFillTx/>
                <a:latin typeface="Aptos"/>
                <a:ea typeface="Verdana"/>
                <a:hlinkClick r:id="rId4"/>
              </a:rPr>
              <a:t>https://huggingface.co/datasets/LumberChunker/GutenQA</a:t>
            </a:r>
            <a:endParaRPr b="0" lang="en-US" sz="24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3200" strike="noStrike" u="none">
              <a:solidFill>
                <a:schemeClr val="dk1"/>
              </a:solidFill>
              <a:effectLst/>
              <a:uFillTx/>
              <a:latin typeface="Aptos"/>
            </a:endParaRPr>
          </a:p>
          <a:p>
            <a:pPr indent="0" defTabSz="914400">
              <a:lnSpc>
                <a:spcPct val="90000"/>
              </a:lnSpc>
              <a:spcBef>
                <a:spcPts val="1001"/>
              </a:spcBef>
              <a:buNone/>
              <a:tabLst>
                <a:tab algn="l" pos="0"/>
              </a:tabLst>
            </a:pPr>
            <a:endParaRPr b="0" lang="en-US" sz="3200" strike="noStrike" u="none">
              <a:solidFill>
                <a:schemeClr val="dk1"/>
              </a:solidFill>
              <a:effectLst/>
              <a:uFillTx/>
              <a:latin typeface="Aptos"/>
            </a:endParaRPr>
          </a:p>
        </p:txBody>
      </p:sp>
      <p:sp>
        <p:nvSpPr>
          <p:cNvPr id="458" name="PlaceHolder 2"/>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400" strike="noStrike" u="none">
                <a:solidFill>
                  <a:srgbClr val="c10000"/>
                </a:solidFill>
                <a:effectLst/>
                <a:uFillTx/>
                <a:latin typeface="Aptos Display"/>
                <a:ea typeface="Verdana"/>
              </a:rPr>
              <a:t>LumberChunker</a:t>
            </a:r>
            <a:endParaRPr b="0" lang="en-US" sz="4400" strike="noStrike" u="none">
              <a:solidFill>
                <a:schemeClr val="dk1"/>
              </a:solidFill>
              <a:effectLst/>
              <a:uFillTx/>
              <a:latin typeface="Aptos"/>
            </a:endParaRPr>
          </a:p>
        </p:txBody>
      </p:sp>
      <p:pic>
        <p:nvPicPr>
          <p:cNvPr id="459" name="Picture 5" descr="A qr code with a red and white crossed swords&#10;&#10;Description automatically generated"/>
          <p:cNvPicPr/>
          <p:nvPr/>
        </p:nvPicPr>
        <p:blipFill>
          <a:blip r:embed="rId5"/>
          <a:stretch/>
        </p:blipFill>
        <p:spPr>
          <a:xfrm>
            <a:off x="838080" y="4470840"/>
            <a:ext cx="2082600" cy="2082600"/>
          </a:xfrm>
          <a:prstGeom prst="rect">
            <a:avLst/>
          </a:prstGeom>
          <a:noFill/>
          <a:ln w="0">
            <a:noFill/>
          </a:ln>
        </p:spPr>
      </p:pic>
      <p:pic>
        <p:nvPicPr>
          <p:cNvPr id="460" name="Picture 7" descr="A qr code with a smiley face&#10;&#10;Description automatically generated"/>
          <p:cNvPicPr/>
          <p:nvPr/>
        </p:nvPicPr>
        <p:blipFill>
          <a:blip r:embed="rId6"/>
          <a:stretch/>
        </p:blipFill>
        <p:spPr>
          <a:xfrm>
            <a:off x="3147480" y="4470840"/>
            <a:ext cx="2084400" cy="208440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1"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62" name="Rectangle 5"/>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63"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64" name="TextBox 6"/>
          <p:cNvSpPr/>
          <p:nvPr/>
        </p:nvSpPr>
        <p:spPr>
          <a:xfrm>
            <a:off x="8433720" y="1819080"/>
            <a:ext cx="1680120" cy="2764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trike="noStrike" u="none">
                <a:solidFill>
                  <a:schemeClr val="dk1"/>
                </a:solidFill>
                <a:effectLst/>
                <a:uFillTx/>
                <a:latin typeface="Aptos"/>
              </a:rPr>
              <a:t>Cosine-Similarity &gt; 0.8</a:t>
            </a:r>
            <a:endParaRPr b="0" lang="en-US" sz="1200" strike="noStrike" u="none">
              <a:solidFill>
                <a:srgbClr val="000000"/>
              </a:solidFill>
              <a:effectLst/>
              <a:uFillTx/>
              <a:latin typeface="Arial"/>
            </a:endParaRPr>
          </a:p>
        </p:txBody>
      </p:sp>
      <p:sp>
        <p:nvSpPr>
          <p:cNvPr id="465" name="Oval 7"/>
          <p:cNvSpPr/>
          <p:nvPr/>
        </p:nvSpPr>
        <p:spPr>
          <a:xfrm>
            <a:off x="8293320" y="1856880"/>
            <a:ext cx="183600" cy="1836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66" name="TextBox 12"/>
          <p:cNvSpPr/>
          <p:nvPr/>
        </p:nvSpPr>
        <p:spPr>
          <a:xfrm>
            <a:off x="8201880" y="1811520"/>
            <a:ext cx="369720" cy="276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effectLst/>
                <a:uFillTx/>
                <a:latin typeface="Aptos"/>
              </a:rPr>
              <a:t>?</a:t>
            </a:r>
            <a:endParaRPr b="0" lang="en-US" sz="1200" strike="noStrike" u="none">
              <a:solidFill>
                <a:srgbClr val="000000"/>
              </a:solidFill>
              <a:effectLst/>
              <a:uFillTx/>
              <a:latin typeface="Arial"/>
            </a:endParaRPr>
          </a:p>
        </p:txBody>
      </p:sp>
      <p:sp>
        <p:nvSpPr>
          <p:cNvPr id="467"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8"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69" name="Rectangle 5"/>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70"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71" name="TextBox 6"/>
          <p:cNvSpPr/>
          <p:nvPr/>
        </p:nvSpPr>
        <p:spPr>
          <a:xfrm>
            <a:off x="8244000" y="1814760"/>
            <a:ext cx="299880" cy="2764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trike="noStrike" u="none">
                <a:solidFill>
                  <a:schemeClr val="accent6"/>
                </a:solidFill>
                <a:effectLst/>
                <a:uFillTx/>
                <a:latin typeface="Aptos"/>
              </a:rPr>
              <a:t>✓</a:t>
            </a:r>
            <a:endParaRPr b="0" lang="en-US" sz="1200" strike="noStrike" u="none">
              <a:solidFill>
                <a:srgbClr val="000000"/>
              </a:solidFill>
              <a:effectLst/>
              <a:uFillTx/>
              <a:latin typeface="Arial"/>
            </a:endParaRPr>
          </a:p>
        </p:txBody>
      </p:sp>
      <p:sp>
        <p:nvSpPr>
          <p:cNvPr id="472" name="Oval 7"/>
          <p:cNvSpPr/>
          <p:nvPr/>
        </p:nvSpPr>
        <p:spPr>
          <a:xfrm>
            <a:off x="8293320" y="1856880"/>
            <a:ext cx="183600" cy="1836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7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4"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75"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76" name="Rectangle 11"/>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77" name="Rectangle 12"/>
          <p:cNvSpPr/>
          <p:nvPr/>
        </p:nvSpPr>
        <p:spPr>
          <a:xfrm>
            <a:off x="851040" y="2005920"/>
            <a:ext cx="7325640" cy="717120"/>
          </a:xfrm>
          <a:prstGeom prst="rect">
            <a:avLst/>
          </a:prstGeom>
          <a:solidFill>
            <a:srgbClr val="b22a2c">
              <a:alpha val="10000"/>
            </a:srgb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78" name="TextBox 15"/>
          <p:cNvSpPr/>
          <p:nvPr/>
        </p:nvSpPr>
        <p:spPr>
          <a:xfrm>
            <a:off x="8433720" y="2320200"/>
            <a:ext cx="1680120" cy="2764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trike="noStrike" u="none">
                <a:solidFill>
                  <a:schemeClr val="dk1"/>
                </a:solidFill>
                <a:effectLst/>
                <a:uFillTx/>
                <a:latin typeface="Aptos"/>
              </a:rPr>
              <a:t>Cosine-Similarity &gt; 0.8</a:t>
            </a:r>
            <a:endParaRPr b="0" lang="en-US" sz="1200" strike="noStrike" u="none">
              <a:solidFill>
                <a:srgbClr val="000000"/>
              </a:solidFill>
              <a:effectLst/>
              <a:uFillTx/>
              <a:latin typeface="Arial"/>
            </a:endParaRPr>
          </a:p>
        </p:txBody>
      </p:sp>
      <p:sp>
        <p:nvSpPr>
          <p:cNvPr id="479" name="Oval 17"/>
          <p:cNvSpPr/>
          <p:nvPr/>
        </p:nvSpPr>
        <p:spPr>
          <a:xfrm>
            <a:off x="8293320" y="2358000"/>
            <a:ext cx="183600" cy="1836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80" name="TextBox 18"/>
          <p:cNvSpPr/>
          <p:nvPr/>
        </p:nvSpPr>
        <p:spPr>
          <a:xfrm>
            <a:off x="8201880" y="2312640"/>
            <a:ext cx="369720" cy="2764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200" strike="noStrike" u="none">
                <a:solidFill>
                  <a:schemeClr val="dk1"/>
                </a:solidFill>
                <a:effectLst/>
                <a:uFillTx/>
                <a:latin typeface="Aptos"/>
              </a:rPr>
              <a:t>?</a:t>
            </a:r>
            <a:endParaRPr b="0" lang="en-US" sz="1200" strike="noStrike" u="none">
              <a:solidFill>
                <a:srgbClr val="000000"/>
              </a:solidFill>
              <a:effectLst/>
              <a:uFillTx/>
              <a:latin typeface="Arial"/>
            </a:endParaRPr>
          </a:p>
        </p:txBody>
      </p:sp>
      <p:sp>
        <p:nvSpPr>
          <p:cNvPr id="481"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2"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83"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84" name="Rectangle 11"/>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85" name="Rectangle 12"/>
          <p:cNvSpPr/>
          <p:nvPr/>
        </p:nvSpPr>
        <p:spPr>
          <a:xfrm>
            <a:off x="851040" y="2005920"/>
            <a:ext cx="7325640" cy="717120"/>
          </a:xfrm>
          <a:prstGeom prst="rect">
            <a:avLst/>
          </a:prstGeom>
          <a:solidFill>
            <a:srgbClr val="b22a2c">
              <a:alpha val="10000"/>
            </a:srgbClr>
          </a:solidFill>
          <a:ln>
            <a:solidFill>
              <a:srgbClr val="000000">
                <a:lumMod val="95000"/>
                <a:lumOff val="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86" name="TextBox 2"/>
          <p:cNvSpPr/>
          <p:nvPr/>
        </p:nvSpPr>
        <p:spPr>
          <a:xfrm>
            <a:off x="8243640" y="2323440"/>
            <a:ext cx="262080" cy="2235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000" strike="noStrike" u="none">
                <a:solidFill>
                  <a:srgbClr val="b22a2c"/>
                </a:solidFill>
                <a:effectLst/>
                <a:uFillTx/>
                <a:latin typeface="Aptos"/>
              </a:rPr>
              <a:t>✘</a:t>
            </a:r>
            <a:endParaRPr b="0" lang="en-US" sz="1000" strike="noStrike" u="none">
              <a:solidFill>
                <a:srgbClr val="000000"/>
              </a:solidFill>
              <a:effectLst/>
              <a:uFillTx/>
              <a:latin typeface="Arial"/>
            </a:endParaRPr>
          </a:p>
        </p:txBody>
      </p:sp>
      <p:sp>
        <p:nvSpPr>
          <p:cNvPr id="487" name="Oval 8"/>
          <p:cNvSpPr/>
          <p:nvPr/>
        </p:nvSpPr>
        <p:spPr>
          <a:xfrm>
            <a:off x="8293320" y="2358000"/>
            <a:ext cx="183600" cy="1836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8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9"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90"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91" name="Rectangle 11"/>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92"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3"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r>
              <a:rPr b="0" i="1" lang="en-US" sz="2000" strike="noStrike" u="none">
                <a:solidFill>
                  <a:schemeClr val="dk1">
                    <a:lumMod val="95000"/>
                    <a:lumOff val="5000"/>
                  </a:schemeClr>
                </a:solidFill>
                <a:effectLst/>
                <a:uFillTx/>
                <a:latin typeface="Aptos"/>
              </a:rPr>
              <a:t>...</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494"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495" name="Rectangle 2"/>
          <p:cNvSpPr/>
          <p:nvPr/>
        </p:nvSpPr>
        <p:spPr>
          <a:xfrm>
            <a:off x="851040" y="2444400"/>
            <a:ext cx="7325640" cy="717120"/>
          </a:xfrm>
          <a:prstGeom prst="rect">
            <a:avLst/>
          </a:prstGeom>
          <a:solidFill>
            <a:srgbClr val="b22a2c">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96" name="Rectangle 12"/>
          <p:cNvSpPr/>
          <p:nvPr/>
        </p:nvSpPr>
        <p:spPr>
          <a:xfrm>
            <a:off x="838080" y="3258000"/>
            <a:ext cx="7325640" cy="1639440"/>
          </a:xfrm>
          <a:prstGeom prst="rect">
            <a:avLst/>
          </a:prstGeom>
          <a:solidFill>
            <a:schemeClr val="accent2">
              <a:lumMod val="5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97" name="Rectangle 13"/>
          <p:cNvSpPr/>
          <p:nvPr/>
        </p:nvSpPr>
        <p:spPr>
          <a:xfrm>
            <a:off x="838080" y="4993560"/>
            <a:ext cx="10793520" cy="1377000"/>
          </a:xfrm>
          <a:prstGeom prst="rect">
            <a:avLst/>
          </a:prstGeom>
          <a:solidFill>
            <a:schemeClr val="accent5">
              <a:lumMod val="60000"/>
              <a:lumOff val="4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98" name="Rectangle 14"/>
          <p:cNvSpPr/>
          <p:nvPr/>
        </p:nvSpPr>
        <p:spPr>
          <a:xfrm>
            <a:off x="851040" y="1593360"/>
            <a:ext cx="7325640" cy="71712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499"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134"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When factuality and precision are critical, a common approach is to give relevant information as context.</a:t>
            </a:r>
            <a:endParaRPr b="0" lang="en-US" sz="3200" strike="noStrike" u="none">
              <a:solidFill>
                <a:srgbClr val="000000"/>
              </a:solidFill>
              <a:effectLst/>
              <a:uFillTx/>
              <a:latin typeface="Arial"/>
            </a:endParaRPr>
          </a:p>
          <a:p>
            <a:pPr algn="just" defTabSz="914400">
              <a:lnSpc>
                <a:spcPct val="90000"/>
              </a:lnSpc>
              <a:spcBef>
                <a:spcPts val="1001"/>
              </a:spcBef>
              <a:tabLst>
                <a:tab algn="l" pos="0"/>
              </a:tabLst>
            </a:pPr>
            <a:endParaRPr b="0" lang="en-US" sz="3200" strike="noStrike" u="none">
              <a:solidFill>
                <a:srgbClr val="000000"/>
              </a:solidFill>
              <a:effectLst/>
              <a:uFillTx/>
              <a:latin typeface="Arial"/>
            </a:endParaRPr>
          </a:p>
        </p:txBody>
      </p:sp>
      <p:grpSp>
        <p:nvGrpSpPr>
          <p:cNvPr id="135" name="Group 16"/>
          <p:cNvGrpSpPr/>
          <p:nvPr/>
        </p:nvGrpSpPr>
        <p:grpSpPr>
          <a:xfrm>
            <a:off x="3823920" y="4051800"/>
            <a:ext cx="4543920" cy="461160"/>
            <a:chOff x="3823920" y="4051800"/>
            <a:chExt cx="4543920" cy="461160"/>
          </a:xfrm>
        </p:grpSpPr>
        <p:sp>
          <p:nvSpPr>
            <p:cNvPr id="136" name="Rounded Rectangle 17"/>
            <p:cNvSpPr/>
            <p:nvPr/>
          </p:nvSpPr>
          <p:spPr>
            <a:xfrm>
              <a:off x="3823920" y="4076280"/>
              <a:ext cx="4543920" cy="361800"/>
            </a:xfrm>
            <a:prstGeom prst="roundRect">
              <a:avLst>
                <a:gd name="adj" fmla="val 9168"/>
              </a:avLst>
            </a:prstGeom>
            <a:solidFill>
              <a:srgbClr val="6a875f"/>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2400" strike="noStrike" u="none">
                <a:solidFill>
                  <a:schemeClr val="lt1"/>
                </a:solidFill>
                <a:effectLst/>
                <a:uFillTx/>
                <a:latin typeface="Aptos"/>
              </a:endParaRPr>
            </a:p>
          </p:txBody>
        </p:sp>
        <p:grpSp>
          <p:nvGrpSpPr>
            <p:cNvPr id="137" name="Group 18"/>
            <p:cNvGrpSpPr/>
            <p:nvPr/>
          </p:nvGrpSpPr>
          <p:grpSpPr>
            <a:xfrm>
              <a:off x="5187600" y="4051800"/>
              <a:ext cx="1736280" cy="461160"/>
              <a:chOff x="5187600" y="4051800"/>
              <a:chExt cx="1736280" cy="461160"/>
            </a:xfrm>
          </p:grpSpPr>
          <p:pic>
            <p:nvPicPr>
              <p:cNvPr id="138" name="Picture 2" descr="OpenAI logos &amp; Chatgpt icons | AI.LS"/>
              <p:cNvPicPr/>
              <p:nvPr/>
            </p:nvPicPr>
            <p:blipFill>
              <a:blip r:embed="rId1"/>
              <a:srcRect l="0" t="0" r="71923" b="0"/>
              <a:stretch/>
            </p:blipFill>
            <p:spPr>
              <a:xfrm>
                <a:off x="5187600" y="4090680"/>
                <a:ext cx="347040" cy="336240"/>
              </a:xfrm>
              <a:prstGeom prst="rect">
                <a:avLst/>
              </a:prstGeom>
              <a:noFill/>
              <a:ln w="0">
                <a:noFill/>
              </a:ln>
            </p:spPr>
          </p:pic>
          <p:sp>
            <p:nvSpPr>
              <p:cNvPr id="139" name="TextBox 20"/>
              <p:cNvSpPr/>
              <p:nvPr/>
            </p:nvSpPr>
            <p:spPr>
              <a:xfrm>
                <a:off x="5506920" y="4051800"/>
                <a:ext cx="1416960" cy="46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lt1"/>
                    </a:solidFill>
                    <a:effectLst/>
                    <a:uFillTx/>
                    <a:latin typeface="Aptos"/>
                  </a:rPr>
                  <a:t>ChatGPT</a:t>
                </a:r>
                <a:endParaRPr b="0" lang="en-US" sz="2400" strike="noStrike" u="none">
                  <a:solidFill>
                    <a:srgbClr val="000000"/>
                  </a:solidFill>
                  <a:effectLst/>
                  <a:uFillTx/>
                  <a:latin typeface="Arial"/>
                </a:endParaRPr>
              </a:p>
            </p:txBody>
          </p:sp>
        </p:grpSp>
      </p:grpSp>
      <p:sp>
        <p:nvSpPr>
          <p:cNvPr id="140" name="Rounded Rectangle 21"/>
          <p:cNvSpPr/>
          <p:nvPr/>
        </p:nvSpPr>
        <p:spPr>
          <a:xfrm>
            <a:off x="2278080" y="4906800"/>
            <a:ext cx="7635240" cy="1418400"/>
          </a:xfrm>
          <a:prstGeom prst="roundRect">
            <a:avLst>
              <a:gd name="adj" fmla="val 7465"/>
            </a:avLst>
          </a:prstGeom>
          <a:solidFill>
            <a:srgbClr val="dceaf7">
              <a:alpha val="80000"/>
            </a:srgbClr>
          </a:solidFill>
          <a:ln>
            <a:solidFill>
              <a:srgbClr val="e8e8e8">
                <a:lumMod val="1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50000"/>
              </a:lnSpc>
            </a:pPr>
            <a:r>
              <a:rPr b="1" lang="en-US" sz="1800" strike="noStrike" u="none">
                <a:solidFill>
                  <a:schemeClr val="dk1"/>
                </a:solidFill>
                <a:effectLst/>
                <a:uFillTx/>
                <a:latin typeface="Aptos"/>
              </a:rPr>
              <a:t>Final Answer</a:t>
            </a:r>
            <a:endParaRPr b="0" lang="en-US" sz="1800" strike="noStrike" u="none">
              <a:solidFill>
                <a:srgbClr val="000000"/>
              </a:solidFill>
              <a:effectLst/>
              <a:uFillTx/>
              <a:latin typeface="Arial"/>
            </a:endParaRPr>
          </a:p>
          <a:p>
            <a:pPr algn="just" defTabSz="914400">
              <a:lnSpc>
                <a:spcPct val="150000"/>
              </a:lnSpc>
            </a:pPr>
            <a:r>
              <a:rPr b="0" i="1" lang="en-US" sz="1400" strike="noStrike" u="none">
                <a:solidFill>
                  <a:schemeClr val="dk1"/>
                </a:solidFill>
                <a:effectLst/>
                <a:uFillTx/>
                <a:latin typeface="Aptos"/>
              </a:rPr>
              <a:t>A: </a:t>
            </a:r>
            <a:r>
              <a:rPr b="1" i="1" lang="en-US" sz="1400" strike="noStrike" u="none">
                <a:solidFill>
                  <a:schemeClr val="dk1"/>
                </a:solidFill>
                <a:effectLst/>
                <a:uFillTx/>
                <a:latin typeface="Aptos"/>
              </a:rPr>
              <a:t>Barack Obama</a:t>
            </a:r>
            <a:r>
              <a:rPr b="0" i="1" lang="en-US" sz="1400" strike="noStrike" u="none">
                <a:solidFill>
                  <a:schemeClr val="dk1"/>
                </a:solidFill>
                <a:effectLst/>
                <a:uFillTx/>
                <a:latin typeface="Aptos"/>
              </a:rPr>
              <a:t>, as </a:t>
            </a:r>
            <a:r>
              <a:rPr b="1" i="1" lang="en-US" sz="1400" strike="noStrike" u="none">
                <a:solidFill>
                  <a:schemeClr val="dk1"/>
                </a:solidFill>
                <a:effectLst/>
                <a:uFillTx/>
                <a:latin typeface="Aptos"/>
              </a:rPr>
              <a:t>President of the United States</a:t>
            </a:r>
            <a:r>
              <a:rPr b="0" i="1" lang="en-US" sz="1400" strike="noStrike" u="none">
                <a:solidFill>
                  <a:schemeClr val="dk1"/>
                </a:solidFill>
                <a:effectLst/>
                <a:uFillTx/>
                <a:latin typeface="Aptos"/>
              </a:rPr>
              <a:t>, </a:t>
            </a:r>
            <a:r>
              <a:rPr b="1" i="1" lang="en-US" sz="1400" strike="noStrike" u="none">
                <a:solidFill>
                  <a:schemeClr val="dk1"/>
                </a:solidFill>
                <a:effectLst/>
                <a:uFillTx/>
                <a:latin typeface="Aptos"/>
              </a:rPr>
              <a:t>did not offer </a:t>
            </a:r>
            <a:r>
              <a:rPr b="0" i="1" lang="en-US" sz="1400" strike="noStrike" u="none">
                <a:solidFill>
                  <a:schemeClr val="dk1"/>
                </a:solidFill>
                <a:effectLst/>
                <a:uFillTx/>
                <a:latin typeface="Aptos"/>
              </a:rPr>
              <a:t>any formal "</a:t>
            </a:r>
            <a:r>
              <a:rPr b="1" i="1" lang="en-US" sz="1400" strike="noStrike" u="none">
                <a:solidFill>
                  <a:schemeClr val="dk1"/>
                </a:solidFill>
                <a:effectLst/>
                <a:uFillTx/>
                <a:latin typeface="Aptos"/>
              </a:rPr>
              <a:t>award</a:t>
            </a:r>
            <a:r>
              <a:rPr b="0" i="1" lang="en-US" sz="1400" strike="noStrike" u="none">
                <a:solidFill>
                  <a:schemeClr val="dk1"/>
                </a:solidFill>
                <a:effectLst/>
                <a:uFillTx/>
                <a:latin typeface="Aptos"/>
              </a:rPr>
              <a:t>" to </a:t>
            </a:r>
            <a:r>
              <a:rPr b="1" i="1" lang="en-US" sz="1400" strike="noStrike" u="none">
                <a:solidFill>
                  <a:schemeClr val="dk1"/>
                </a:solidFill>
                <a:effectLst/>
                <a:uFillTx/>
                <a:latin typeface="Aptos"/>
              </a:rPr>
              <a:t>Chinese President Xi Jinping </a:t>
            </a:r>
            <a:r>
              <a:rPr b="0" i="1" lang="en-US" sz="1400" strike="noStrike" u="none">
                <a:solidFill>
                  <a:schemeClr val="dk1"/>
                </a:solidFill>
                <a:effectLst/>
                <a:uFillTx/>
                <a:latin typeface="Aptos"/>
              </a:rPr>
              <a:t>during his time in office. However, they engaged in significant diplomatic exchanges and state visits that included symbolic gestures of goodwill.</a:t>
            </a:r>
            <a:endParaRPr b="0" lang="en-US" sz="1400" strike="noStrike" u="none">
              <a:solidFill>
                <a:srgbClr val="000000"/>
              </a:solidFill>
              <a:effectLst/>
              <a:uFillTx/>
              <a:latin typeface="Arial"/>
            </a:endParaRPr>
          </a:p>
        </p:txBody>
      </p:sp>
      <p:sp>
        <p:nvSpPr>
          <p:cNvPr id="141" name="Rounded Rectangle 22"/>
          <p:cNvSpPr/>
          <p:nvPr/>
        </p:nvSpPr>
        <p:spPr>
          <a:xfrm>
            <a:off x="2279880" y="2587680"/>
            <a:ext cx="3600360" cy="812520"/>
          </a:xfrm>
          <a:prstGeom prst="roundRect">
            <a:avLst>
              <a:gd name="adj" fmla="val 7465"/>
            </a:avLst>
          </a:prstGeom>
          <a:solidFill>
            <a:srgbClr val="0d3512">
              <a:alpha val="10000"/>
            </a:srgb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Query</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Q: “What award did Barack Obama offered Chinese President Xi Jinping in 2015?”</a:t>
            </a:r>
            <a:endParaRPr b="0" lang="en-US" sz="1400" strike="noStrike" u="none">
              <a:solidFill>
                <a:srgbClr val="ffffff"/>
              </a:solidFill>
              <a:effectLst/>
              <a:uFillTx/>
              <a:latin typeface="Arial"/>
            </a:endParaRPr>
          </a:p>
        </p:txBody>
      </p:sp>
      <p:grpSp>
        <p:nvGrpSpPr>
          <p:cNvPr id="142" name="Group 10"/>
          <p:cNvGrpSpPr/>
          <p:nvPr/>
        </p:nvGrpSpPr>
        <p:grpSpPr>
          <a:xfrm>
            <a:off x="6311160" y="2592720"/>
            <a:ext cx="3600360" cy="812520"/>
            <a:chOff x="6311160" y="2592720"/>
            <a:chExt cx="3600360" cy="812520"/>
          </a:xfrm>
        </p:grpSpPr>
        <p:sp>
          <p:nvSpPr>
            <p:cNvPr id="143" name="Rounded Rectangle 23"/>
            <p:cNvSpPr/>
            <p:nvPr/>
          </p:nvSpPr>
          <p:spPr>
            <a:xfrm>
              <a:off x="6311160" y="2592720"/>
              <a:ext cx="3600360" cy="812520"/>
            </a:xfrm>
            <a:prstGeom prst="roundRect">
              <a:avLst>
                <a:gd name="adj" fmla="val 7465"/>
              </a:avLst>
            </a:prstGeom>
            <a:solidFill>
              <a:schemeClr val="accent2">
                <a:lumMod val="50000"/>
                <a:alpha val="10000"/>
              </a:scheme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Wikipedia Page</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Profile in Courage Award</a:t>
              </a:r>
              <a:endParaRPr b="0" lang="en-US" sz="1400" strike="noStrike" u="none">
                <a:solidFill>
                  <a:srgbClr val="ffffff"/>
                </a:solidFill>
                <a:effectLst/>
                <a:uFillTx/>
                <a:latin typeface="Arial"/>
              </a:endParaRPr>
            </a:p>
          </p:txBody>
        </p:sp>
        <p:pic>
          <p:nvPicPr>
            <p:cNvPr id="144" name="Picture 2" descr="Wikipedia Icon Logo PNG vector in SVG, PDF, AI, CDR format"/>
            <p:cNvPicPr/>
            <p:nvPr/>
          </p:nvPicPr>
          <p:blipFill>
            <a:blip r:embed="rId2"/>
            <a:stretch/>
          </p:blipFill>
          <p:spPr>
            <a:xfrm>
              <a:off x="8963640" y="2640960"/>
              <a:ext cx="927360" cy="695880"/>
            </a:xfrm>
            <a:prstGeom prst="rect">
              <a:avLst/>
            </a:prstGeom>
            <a:noFill/>
            <a:ln w="0">
              <a:noFill/>
            </a:ln>
          </p:spPr>
        </p:pic>
      </p:grpSp>
      <p:cxnSp>
        <p:nvCxnSpPr>
          <p:cNvPr id="145" name="Straight Arrow Connector 5"/>
          <p:cNvCxnSpPr/>
          <p:nvPr/>
        </p:nvCxnSpPr>
        <p:spPr>
          <a:xfrm>
            <a:off x="4079880" y="3465720"/>
            <a:ext cx="360" cy="526320"/>
          </a:xfrm>
          <a:prstGeom prst="straightConnector1">
            <a:avLst/>
          </a:prstGeom>
          <a:ln>
            <a:solidFill>
              <a:srgbClr val="000000"/>
            </a:solidFill>
            <a:tailEnd len="med" type="triangle" w="med"/>
          </a:ln>
        </p:spPr>
      </p:cxnSp>
      <p:cxnSp>
        <p:nvCxnSpPr>
          <p:cNvPr id="146" name="Straight Arrow Connector 9"/>
          <p:cNvCxnSpPr/>
          <p:nvPr/>
        </p:nvCxnSpPr>
        <p:spPr>
          <a:xfrm>
            <a:off x="8162280" y="3465720"/>
            <a:ext cx="360" cy="526320"/>
          </a:xfrm>
          <a:prstGeom prst="straightConnector1">
            <a:avLst/>
          </a:prstGeom>
          <a:ln>
            <a:solidFill>
              <a:srgbClr val="000000"/>
            </a:solidFill>
            <a:tailEnd len="med" type="triangle" w="med"/>
          </a:ln>
        </p:spPr>
      </p:cxnSp>
      <p:cxnSp>
        <p:nvCxnSpPr>
          <p:cNvPr id="147" name="Straight Arrow Connector 11"/>
          <p:cNvCxnSpPr/>
          <p:nvPr/>
        </p:nvCxnSpPr>
        <p:spPr>
          <a:xfrm>
            <a:off x="6095880" y="4501800"/>
            <a:ext cx="360" cy="326880"/>
          </a:xfrm>
          <a:prstGeom prst="straightConnector1">
            <a:avLst/>
          </a:prstGeom>
          <a:ln>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0" name="Content Placeholder 5"/>
          <p:cNvSpPr/>
          <p:nvPr/>
        </p:nvSpPr>
        <p:spPr>
          <a:xfrm>
            <a:off x="990720" y="1671840"/>
            <a:ext cx="10641240" cy="4454640"/>
          </a:xfrm>
          <a:prstGeom prst="rect">
            <a:avLst/>
          </a:pr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effectLst/>
                <a:uFillTx/>
                <a:latin typeface="Aptos"/>
              </a:rPr>
              <a:t> </a:t>
            </a:r>
            <a:endParaRPr b="0" lang="en-US" sz="1800" strike="noStrike" u="none">
              <a:solidFill>
                <a:srgbClr val="000000"/>
              </a:solidFill>
              <a:effectLst/>
              <a:uFillTx/>
              <a:latin typeface="Arial"/>
            </a:endParaRPr>
          </a:p>
        </p:txBody>
      </p:sp>
      <p:sp>
        <p:nvSpPr>
          <p:cNvPr id="501" name="TextBox 2"/>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502"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Box 9"/>
          <p:cNvSpPr/>
          <p:nvPr/>
        </p:nvSpPr>
        <p:spPr>
          <a:xfrm>
            <a:off x="838080" y="1539720"/>
            <a:ext cx="10793520" cy="538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 </a:t>
            </a:r>
            <a:r>
              <a:rPr b="0" lang="en-US" sz="2000" strike="noStrike" u="none">
                <a:solidFill>
                  <a:schemeClr val="dk1">
                    <a:lumMod val="95000"/>
                    <a:lumOff val="5000"/>
                  </a:schemeClr>
                </a:solidFill>
                <a:effectLst/>
                <a:uFillTx/>
                <a:latin typeface="Aptos"/>
              </a:rPr>
              <a:t>“What about a story?”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“Could you very sweetly tell Winnie-the-Pooh one?”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suppose I could,” I said. “What sort of stories does he like?”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“About himself. Because he’s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“Oh, I see.”</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“So could you very sweetly?”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“I’ll try,” I said.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So I tried.</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Once upon a time, a very long time ago now, about last Friday, Winnie-the-Pooh lived in a forest all by himself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What does ‘under the name’ mean?” asked Christopher Robin.</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504" name="TextBox 16"/>
          <p:cNvSpPr/>
          <p:nvPr/>
        </p:nvSpPr>
        <p:spPr>
          <a:xfrm>
            <a:off x="8177040" y="311040"/>
            <a:ext cx="3734640" cy="95364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Cluster semantically similar segments?</a:t>
            </a:r>
            <a:endParaRPr b="0" lang="en-US" sz="2800" strike="noStrike" u="none">
              <a:solidFill>
                <a:srgbClr val="000000"/>
              </a:solidFill>
              <a:effectLst/>
              <a:uFillTx/>
              <a:latin typeface="Arial"/>
            </a:endParaRPr>
          </a:p>
        </p:txBody>
      </p:sp>
      <p:sp>
        <p:nvSpPr>
          <p:cNvPr id="505" name="Rectangle 2"/>
          <p:cNvSpPr/>
          <p:nvPr/>
        </p:nvSpPr>
        <p:spPr>
          <a:xfrm>
            <a:off x="851040" y="2000160"/>
            <a:ext cx="7325640" cy="309600"/>
          </a:xfrm>
          <a:prstGeom prst="rect">
            <a:avLst/>
          </a:prstGeom>
          <a:solidFill>
            <a:srgbClr val="b22a2c">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06" name="Rectangle 12"/>
          <p:cNvSpPr/>
          <p:nvPr/>
        </p:nvSpPr>
        <p:spPr>
          <a:xfrm>
            <a:off x="838080" y="2827440"/>
            <a:ext cx="7325640" cy="309600"/>
          </a:xfrm>
          <a:prstGeom prst="rect">
            <a:avLst/>
          </a:prstGeom>
          <a:solidFill>
            <a:schemeClr val="accent2">
              <a:lumMod val="5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07" name="Rectangle 13"/>
          <p:cNvSpPr/>
          <p:nvPr/>
        </p:nvSpPr>
        <p:spPr>
          <a:xfrm>
            <a:off x="838080" y="4993560"/>
            <a:ext cx="10793520" cy="623160"/>
          </a:xfrm>
          <a:prstGeom prst="rect">
            <a:avLst/>
          </a:prstGeom>
          <a:solidFill>
            <a:srgbClr val="ffc000">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08" name="Rectangle 14"/>
          <p:cNvSpPr/>
          <p:nvPr/>
        </p:nvSpPr>
        <p:spPr>
          <a:xfrm>
            <a:off x="851040" y="1593360"/>
            <a:ext cx="7325640" cy="295920"/>
          </a:xfrm>
          <a:prstGeom prst="rect">
            <a:avLst/>
          </a:prstGeom>
          <a:solidFill>
            <a:schemeClr val="accent4">
              <a:lumMod val="20000"/>
              <a:lumOff val="8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09" name="Rectangle 3"/>
          <p:cNvSpPr/>
          <p:nvPr/>
        </p:nvSpPr>
        <p:spPr>
          <a:xfrm>
            <a:off x="851040" y="2399400"/>
            <a:ext cx="7325640" cy="309600"/>
          </a:xfrm>
          <a:prstGeom prst="rect">
            <a:avLst/>
          </a:prstGeom>
          <a:solidFill>
            <a:srgbClr val="156082">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10" name="Rectangle 5"/>
          <p:cNvSpPr/>
          <p:nvPr/>
        </p:nvSpPr>
        <p:spPr>
          <a:xfrm>
            <a:off x="851040" y="3297960"/>
            <a:ext cx="7325640" cy="309600"/>
          </a:xfrm>
          <a:prstGeom prst="rect">
            <a:avLst/>
          </a:prstGeom>
          <a:solidFill>
            <a:srgbClr val="ffff00">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11" name="Rectangle 6"/>
          <p:cNvSpPr/>
          <p:nvPr/>
        </p:nvSpPr>
        <p:spPr>
          <a:xfrm>
            <a:off x="838080" y="3695400"/>
            <a:ext cx="7325640" cy="309600"/>
          </a:xfrm>
          <a:prstGeom prst="rect">
            <a:avLst/>
          </a:prstGeom>
          <a:solidFill>
            <a:srgbClr val="92d050">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12" name="Rectangle 7"/>
          <p:cNvSpPr/>
          <p:nvPr/>
        </p:nvSpPr>
        <p:spPr>
          <a:xfrm>
            <a:off x="838080" y="4139280"/>
            <a:ext cx="7325640" cy="739800"/>
          </a:xfrm>
          <a:prstGeom prst="rect">
            <a:avLst/>
          </a:prstGeom>
          <a:solidFill>
            <a:srgbClr val="0070c0">
              <a:alpha val="10000"/>
            </a:srgb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13" name="Rectangle 11"/>
          <p:cNvSpPr/>
          <p:nvPr/>
        </p:nvSpPr>
        <p:spPr>
          <a:xfrm>
            <a:off x="851040" y="5682240"/>
            <a:ext cx="10793520" cy="414000"/>
          </a:xfrm>
          <a:prstGeom prst="rect">
            <a:avLst/>
          </a:prstGeom>
          <a:solidFill>
            <a:schemeClr val="accent5">
              <a:lumMod val="60000"/>
              <a:lumOff val="40000"/>
              <a:alpha val="10000"/>
            </a:schemeClr>
          </a:solidFill>
          <a:ln>
            <a:solidFill>
              <a:srgbClr val="000000">
                <a:lumMod val="95000"/>
                <a:lumOff val="5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514"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Chunk this example!</a:t>
            </a:r>
            <a:endParaRPr b="0" lang="en-US" sz="4800" strike="noStrike" u="none">
              <a:solidFill>
                <a:schemeClr val="dk1"/>
              </a:solidFill>
              <a:effectLst/>
              <a:uFillTx/>
              <a:latin typeface="Aptos"/>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5" name="TextBox 16"/>
          <p:cNvSpPr/>
          <p:nvPr/>
        </p:nvSpPr>
        <p:spPr>
          <a:xfrm>
            <a:off x="8177040" y="311040"/>
            <a:ext cx="3734640" cy="52272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Create Propositions?</a:t>
            </a:r>
            <a:endParaRPr b="0" lang="en-US" sz="2800" strike="noStrike" u="none">
              <a:solidFill>
                <a:srgbClr val="000000"/>
              </a:solidFill>
              <a:effectLst/>
              <a:uFillTx/>
              <a:latin typeface="Arial"/>
            </a:endParaRPr>
          </a:p>
        </p:txBody>
      </p:sp>
      <p:sp>
        <p:nvSpPr>
          <p:cNvPr id="516" name="Content Placeholder 5"/>
          <p:cNvSpPr/>
          <p:nvPr/>
        </p:nvSpPr>
        <p:spPr>
          <a:xfrm>
            <a:off x="990720" y="1671840"/>
            <a:ext cx="10641240" cy="445464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Propositions</a:t>
            </a:r>
            <a:endParaRPr b="0" lang="en-US" sz="3200" strike="noStrike" u="none">
              <a:solidFill>
                <a:srgbClr val="000000"/>
              </a:solidFill>
              <a:effectLst/>
              <a:uFillTx/>
              <a:latin typeface="Arial"/>
            </a:endParaRPr>
          </a:p>
          <a:p>
            <a:pPr lvl="1" marL="685800" indent="-228600" algn="just" defTabSz="914400">
              <a:lnSpc>
                <a:spcPct val="90000"/>
              </a:lnSpc>
              <a:spcBef>
                <a:spcPts val="499"/>
              </a:spcBef>
              <a:buClr>
                <a:srgbClr val="3a3a3a"/>
              </a:buClr>
              <a:buFont typeface="Verdana"/>
              <a:buChar char="–"/>
            </a:pPr>
            <a:r>
              <a:rPr b="0" lang="en-US" sz="2800" strike="noStrike" u="none">
                <a:solidFill>
                  <a:schemeClr val="lt2">
                    <a:lumMod val="25000"/>
                  </a:schemeClr>
                </a:solidFill>
                <a:effectLst/>
                <a:uFillTx/>
                <a:latin typeface="Aptos"/>
                <a:ea typeface="Verdana"/>
              </a:rPr>
              <a:t> Transforms document into a new corpus.</a:t>
            </a: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1c1e21"/>
              </a:buClr>
              <a:buFont typeface="Verdana"/>
              <a:buChar char="–"/>
            </a:pPr>
            <a:r>
              <a:rPr b="0" lang="en-US" sz="2800" strike="noStrike" u="none">
                <a:solidFill>
                  <a:srgbClr val="1c1e21"/>
                </a:solidFill>
                <a:effectLst/>
                <a:uFillTx/>
                <a:latin typeface="SFMono-Regular"/>
                <a:ea typeface="Verdana"/>
              </a:rPr>
              <a:t> Paragraphs are converted into small sentences.</a:t>
            </a:r>
            <a:endParaRPr b="0" lang="en-US" sz="2800" strike="noStrike" u="none">
              <a:solidFill>
                <a:srgbClr val="000000"/>
              </a:solidFill>
              <a:effectLst/>
              <a:uFillTx/>
              <a:latin typeface="Arial"/>
            </a:endParaRPr>
          </a:p>
          <a:p>
            <a:pPr lvl="2" marL="1143000" indent="-228600" algn="just" defTabSz="914400">
              <a:lnSpc>
                <a:spcPct val="90000"/>
              </a:lnSpc>
              <a:spcBef>
                <a:spcPts val="499"/>
              </a:spcBef>
              <a:buClr>
                <a:srgbClr val="1c1e21"/>
              </a:buClr>
              <a:buFont typeface="Arial"/>
              <a:buChar char="•"/>
            </a:pPr>
            <a:r>
              <a:rPr b="0" lang="en-US" sz="2400" strike="noStrike" u="none">
                <a:solidFill>
                  <a:srgbClr val="1c1e21"/>
                </a:solidFill>
                <a:effectLst/>
                <a:uFillTx/>
                <a:latin typeface="SFMono-Regular"/>
                <a:ea typeface="Verdana"/>
              </a:rPr>
              <a:t>Each conveying individual and concrete fact.</a:t>
            </a:r>
            <a:endParaRPr b="0" lang="en-US" sz="2400" strike="noStrike" u="none">
              <a:solidFill>
                <a:srgbClr val="000000"/>
              </a:solidFill>
              <a:effectLst/>
              <a:uFillTx/>
              <a:latin typeface="Arial"/>
            </a:endParaRPr>
          </a:p>
          <a:p>
            <a:pPr lvl="1" marL="685800" indent="-228600" algn="just" defTabSz="914400">
              <a:lnSpc>
                <a:spcPct val="90000"/>
              </a:lnSpc>
              <a:spcBef>
                <a:spcPts val="499"/>
              </a:spcBef>
              <a:buClr>
                <a:srgbClr val="4ea72e"/>
              </a:buClr>
              <a:buFont typeface="Verdana"/>
              <a:buChar char="–"/>
            </a:pPr>
            <a:r>
              <a:rPr b="0" lang="en-GB" sz="2800" strike="noStrike" u="none">
                <a:solidFill>
                  <a:schemeClr val="accent6"/>
                </a:solidFill>
                <a:effectLst/>
                <a:uFillTx/>
                <a:latin typeface="Aptos"/>
                <a:ea typeface="Verdana"/>
              </a:rPr>
              <a:t>Very efficient for fact-based text (ex: Wikipedia)</a:t>
            </a:r>
            <a:endParaRPr b="0" lang="en-US" sz="2800" strike="noStrike" u="none">
              <a:solidFill>
                <a:srgbClr val="000000"/>
              </a:solidFill>
              <a:effectLst/>
              <a:uFillTx/>
              <a:latin typeface="Arial"/>
            </a:endParaRPr>
          </a:p>
          <a:p>
            <a:pPr lvl="1" marL="685800" indent="-228600" algn="just" defTabSz="914400">
              <a:lnSpc>
                <a:spcPct val="90000"/>
              </a:lnSpc>
              <a:spcBef>
                <a:spcPts val="499"/>
              </a:spcBef>
              <a:buClr>
                <a:srgbClr val="b22a2c"/>
              </a:buClr>
              <a:buFont typeface="Verdana"/>
              <a:buChar char="–"/>
            </a:pPr>
            <a:r>
              <a:rPr b="0" lang="en-GB" sz="2800" strike="noStrike" u="none">
                <a:solidFill>
                  <a:srgbClr val="b22a2c"/>
                </a:solidFill>
                <a:effectLst/>
                <a:uFillTx/>
                <a:latin typeface="Aptos"/>
                <a:ea typeface="Verdana"/>
              </a:rPr>
              <a:t>May not work properly for small paragraphs.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Box 9"/>
          <p:cNvSpPr/>
          <p:nvPr/>
        </p:nvSpPr>
        <p:spPr>
          <a:xfrm>
            <a:off x="838080" y="1539720"/>
            <a:ext cx="10793520" cy="53550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1" lang="en-US" sz="2000" strike="noStrike" u="none">
                <a:solidFill>
                  <a:schemeClr val="dk1">
                    <a:lumMod val="95000"/>
                    <a:lumOff val="5000"/>
                  </a:schemeClr>
                </a:solidFill>
                <a:effectLst/>
                <a:uFillTx/>
                <a:latin typeface="Aptos"/>
              </a:rPr>
              <a:t>ID1: </a:t>
            </a:r>
            <a:r>
              <a:rPr b="0" lang="en-US" sz="2000" strike="noStrike" u="none">
                <a:solidFill>
                  <a:schemeClr val="dk1"/>
                </a:solidFill>
                <a:effectLst/>
                <a:uFillTx/>
                <a:latin typeface="Aptos"/>
              </a:rPr>
              <a:t>Christopher Robin suggested telling Winnie-the-Pooh a story.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ID2: </a:t>
            </a:r>
            <a:r>
              <a:rPr b="0" lang="en-US" sz="2000" strike="noStrike" u="none">
                <a:solidFill>
                  <a:schemeClr val="dk1">
                    <a:lumMod val="95000"/>
                    <a:lumOff val="5000"/>
                  </a:schemeClr>
                </a:solidFill>
                <a:effectLst/>
                <a:uFillTx/>
                <a:latin typeface="Aptos"/>
              </a:rPr>
              <a:t>I agreed to tell Winnie-the-Pooh a story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ID3: </a:t>
            </a:r>
            <a:r>
              <a:rPr b="0" lang="en-US" sz="2000" strike="noStrike" u="none">
                <a:solidFill>
                  <a:schemeClr val="dk1">
                    <a:lumMod val="95000"/>
                    <a:lumOff val="5000"/>
                  </a:schemeClr>
                </a:solidFill>
                <a:effectLst/>
                <a:uFillTx/>
                <a:latin typeface="Aptos"/>
              </a:rPr>
              <a:t>I asked what kind of stories Winnie-the-Pooh likes.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ID4:</a:t>
            </a:r>
            <a:r>
              <a:rPr b="0" lang="en-US" sz="2000" strike="noStrike" u="none">
                <a:solidFill>
                  <a:schemeClr val="dk1">
                    <a:lumMod val="95000"/>
                    <a:lumOff val="5000"/>
                  </a:schemeClr>
                </a:solidFill>
                <a:effectLst/>
                <a:uFillTx/>
                <a:latin typeface="Aptos"/>
              </a:rPr>
              <a:t> Christopher Robin said Winnie-the-Pooh likes stories about himself.</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ID5:</a:t>
            </a:r>
            <a:r>
              <a:rPr b="0" lang="en-US" sz="2000" strike="noStrike" u="none">
                <a:solidFill>
                  <a:schemeClr val="dk1">
                    <a:lumMod val="95000"/>
                    <a:lumOff val="5000"/>
                  </a:schemeClr>
                </a:solidFill>
                <a:effectLst/>
                <a:uFillTx/>
                <a:latin typeface="Aptos"/>
              </a:rPr>
              <a:t> I understood that Winnie-the-Pooh is that sort of Bear.</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ID6:</a:t>
            </a:r>
            <a:r>
              <a:rPr b="0" lang="en-US" sz="2000" strike="noStrike" u="none">
                <a:solidFill>
                  <a:schemeClr val="dk1">
                    <a:lumMod val="95000"/>
                    <a:lumOff val="5000"/>
                  </a:schemeClr>
                </a:solidFill>
                <a:effectLst/>
                <a:uFillTx/>
                <a:latin typeface="Aptos"/>
              </a:rPr>
              <a:t> I agreed to try telling Winnie-the-Pooh a story.</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ID7:</a:t>
            </a:r>
            <a:r>
              <a:rPr b="0" lang="en-US" sz="2000" strike="noStrike" u="none">
                <a:solidFill>
                  <a:schemeClr val="dk1">
                    <a:lumMod val="95000"/>
                    <a:lumOff val="5000"/>
                  </a:schemeClr>
                </a:solidFill>
                <a:effectLst/>
                <a:uFillTx/>
                <a:latin typeface="Aptos"/>
              </a:rPr>
              <a:t> Once upon a time, Winnie-the-Pooh lived in a forest all by himself.</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ID8:</a:t>
            </a:r>
            <a:r>
              <a:rPr b="0" lang="en-US" sz="2000" strike="noStrike" u="none">
                <a:solidFill>
                  <a:schemeClr val="dk1">
                    <a:lumMod val="95000"/>
                    <a:lumOff val="5000"/>
                  </a:schemeClr>
                </a:solidFill>
                <a:effectLst/>
                <a:uFillTx/>
                <a:latin typeface="Aptos"/>
              </a:rPr>
              <a:t> It was a very long time ago now.</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ID9:</a:t>
            </a:r>
            <a:r>
              <a:rPr b="0" lang="en-US" sz="2000" strike="noStrike" u="none">
                <a:solidFill>
                  <a:schemeClr val="dk1">
                    <a:lumMod val="95000"/>
                    <a:lumOff val="5000"/>
                  </a:schemeClr>
                </a:solidFill>
                <a:effectLst/>
                <a:uFillTx/>
                <a:latin typeface="Aptos"/>
              </a:rPr>
              <a:t> It was about last Friday when Winnie-the-Pooh lived in the forest all by himself.</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Winnie-the-Pooh lived under the name of Sanders.</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just" defTabSz="914400">
              <a:lnSpc>
                <a:spcPct val="100000"/>
              </a:lnSpc>
              <a:tabLst>
                <a:tab algn="l" pos="0"/>
              </a:tabLst>
            </a:pPr>
            <a:r>
              <a:rPr b="1" lang="en-US" sz="2000" strike="noStrike" u="none">
                <a:solidFill>
                  <a:schemeClr val="dk1">
                    <a:lumMod val="95000"/>
                    <a:lumOff val="5000"/>
                  </a:schemeClr>
                </a:solidFill>
                <a:effectLst/>
                <a:uFillTx/>
                <a:latin typeface="Aptos"/>
              </a:rPr>
              <a:t>ID10: </a:t>
            </a:r>
            <a:r>
              <a:rPr b="0" lang="en-US" sz="2000" strike="noStrike" u="none">
                <a:solidFill>
                  <a:schemeClr val="dk1">
                    <a:lumMod val="95000"/>
                    <a:lumOff val="5000"/>
                  </a:schemeClr>
                </a:solidFill>
                <a:effectLst/>
                <a:uFillTx/>
                <a:latin typeface="Aptos"/>
              </a:rPr>
              <a:t>Christopher Robin asked, “What does ’under the name’ mean?”</a:t>
            </a:r>
            <a:endParaRPr b="0" lang="en-US" sz="2000" strike="noStrike" u="none">
              <a:solidFill>
                <a:srgbClr val="000000"/>
              </a:solidFill>
              <a:effectLst/>
              <a:uFillTx/>
              <a:latin typeface="Arial"/>
            </a:endParaRPr>
          </a:p>
          <a:p>
            <a:pPr algn="just" defTabSz="914400">
              <a:lnSpc>
                <a:spcPct val="100000"/>
              </a:lnSpc>
              <a:tabLst>
                <a:tab algn="l" pos="0"/>
              </a:tabLst>
            </a:pPr>
            <a:endParaRPr b="0" lang="en-US" sz="2000" strike="noStrike" u="none">
              <a:solidFill>
                <a:srgbClr val="000000"/>
              </a:solidFill>
              <a:effectLst/>
              <a:uFillTx/>
              <a:latin typeface="Arial"/>
            </a:endParaRPr>
          </a:p>
          <a:p>
            <a:pPr algn="just" defTabSz="914400">
              <a:lnSpc>
                <a:spcPct val="100000"/>
              </a:lnSpc>
              <a:tabLst>
                <a:tab algn="l" pos="0"/>
              </a:tabLst>
            </a:pPr>
            <a:endParaRPr b="0" lang="en-US" sz="800" strike="noStrike" u="none">
              <a:solidFill>
                <a:srgbClr val="000000"/>
              </a:solidFill>
              <a:effectLst/>
              <a:uFillTx/>
              <a:latin typeface="Arial"/>
            </a:endParaRPr>
          </a:p>
          <a:p>
            <a:pPr algn="r" defTabSz="914400">
              <a:lnSpc>
                <a:spcPct val="100000"/>
              </a:lnSpc>
              <a:tabLst>
                <a:tab algn="l" pos="0"/>
              </a:tabLst>
            </a:pPr>
            <a:r>
              <a:rPr b="0" i="1" lang="en-US" sz="1400" strike="noStrike" u="none">
                <a:solidFill>
                  <a:srgbClr val="111827"/>
                </a:solidFill>
                <a:effectLst/>
                <a:uFillTx/>
                <a:latin typeface="IBM Plex Mono"/>
              </a:rPr>
              <a:t>Winnie-the-Pooh</a:t>
            </a:r>
            <a:endParaRPr b="0" lang="en-US" sz="1400" strike="noStrike" u="none">
              <a:solidFill>
                <a:srgbClr val="000000"/>
              </a:solidFill>
              <a:effectLst/>
              <a:uFillTx/>
              <a:latin typeface="Arial"/>
            </a:endParaRPr>
          </a:p>
        </p:txBody>
      </p:sp>
      <p:sp>
        <p:nvSpPr>
          <p:cNvPr id="518" name="TextBox 16"/>
          <p:cNvSpPr/>
          <p:nvPr/>
        </p:nvSpPr>
        <p:spPr>
          <a:xfrm>
            <a:off x="8177040" y="311040"/>
            <a:ext cx="3734640" cy="522720"/>
          </a:xfrm>
          <a:prstGeom prst="rect">
            <a:avLst/>
          </a:prstGeom>
          <a:noFill/>
          <a:ln w="38100">
            <a:solidFill>
              <a:srgbClr val="0f9ed5">
                <a:lumMod val="50000"/>
              </a:srgbClr>
            </a:solidFill>
            <a:round/>
          </a:ln>
        </p:spPr>
        <p:style>
          <a:lnRef idx="0"/>
          <a:fillRef idx="0"/>
          <a:effectRef idx="0"/>
          <a:fontRef idx="minor"/>
        </p:style>
        <p:txBody>
          <a:bodyPr lIns="90000" rIns="90000" tIns="45000" bIns="45000" anchor="t">
            <a:spAutoFit/>
          </a:bodyPr>
          <a:p>
            <a:pPr algn="ctr" defTabSz="914400">
              <a:lnSpc>
                <a:spcPct val="100000"/>
              </a:lnSpc>
            </a:pPr>
            <a:r>
              <a:rPr b="0" lang="en-US" sz="2800" strike="noStrike" u="none">
                <a:solidFill>
                  <a:schemeClr val="dk1"/>
                </a:solidFill>
                <a:effectLst/>
                <a:uFillTx/>
                <a:latin typeface="Aptos"/>
              </a:rPr>
              <a:t>Create Propositions?</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149"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What to do when context documents are really large?</a:t>
            </a:r>
            <a:endParaRPr b="0" lang="en-US" sz="3200" strike="noStrike" u="none">
              <a:solidFill>
                <a:srgbClr val="000000"/>
              </a:solidFill>
              <a:effectLst/>
              <a:uFillTx/>
              <a:latin typeface="Arial"/>
            </a:endParaRPr>
          </a:p>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Models have limited context length.</a:t>
            </a:r>
            <a:endParaRPr b="0" lang="en-US" sz="3200" strike="noStrike" u="none">
              <a:solidFill>
                <a:srgbClr val="000000"/>
              </a:solidFill>
              <a:effectLst/>
              <a:uFillTx/>
              <a:latin typeface="Arial"/>
            </a:endParaRPr>
          </a:p>
        </p:txBody>
      </p:sp>
      <p:grpSp>
        <p:nvGrpSpPr>
          <p:cNvPr id="150" name="Group 16"/>
          <p:cNvGrpSpPr/>
          <p:nvPr/>
        </p:nvGrpSpPr>
        <p:grpSpPr>
          <a:xfrm>
            <a:off x="3823920" y="4597560"/>
            <a:ext cx="4543920" cy="461160"/>
            <a:chOff x="3823920" y="4597560"/>
            <a:chExt cx="4543920" cy="461160"/>
          </a:xfrm>
        </p:grpSpPr>
        <p:sp>
          <p:nvSpPr>
            <p:cNvPr id="151" name="Rounded Rectangle 17"/>
            <p:cNvSpPr/>
            <p:nvPr/>
          </p:nvSpPr>
          <p:spPr>
            <a:xfrm>
              <a:off x="3823920" y="4621680"/>
              <a:ext cx="4543920" cy="361800"/>
            </a:xfrm>
            <a:prstGeom prst="roundRect">
              <a:avLst>
                <a:gd name="adj" fmla="val 9168"/>
              </a:avLst>
            </a:prstGeom>
            <a:solidFill>
              <a:srgbClr val="6a875f"/>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2400" strike="noStrike" u="none">
                <a:solidFill>
                  <a:schemeClr val="lt1"/>
                </a:solidFill>
                <a:effectLst/>
                <a:uFillTx/>
                <a:latin typeface="Aptos"/>
              </a:endParaRPr>
            </a:p>
          </p:txBody>
        </p:sp>
        <p:grpSp>
          <p:nvGrpSpPr>
            <p:cNvPr id="152" name="Group 18"/>
            <p:cNvGrpSpPr/>
            <p:nvPr/>
          </p:nvGrpSpPr>
          <p:grpSpPr>
            <a:xfrm>
              <a:off x="5187600" y="4597560"/>
              <a:ext cx="1736280" cy="461160"/>
              <a:chOff x="5187600" y="4597560"/>
              <a:chExt cx="1736280" cy="461160"/>
            </a:xfrm>
          </p:grpSpPr>
          <p:pic>
            <p:nvPicPr>
              <p:cNvPr id="153" name="Picture 2" descr="OpenAI logos &amp; Chatgpt icons | AI.LS"/>
              <p:cNvPicPr/>
              <p:nvPr/>
            </p:nvPicPr>
            <p:blipFill>
              <a:blip r:embed="rId1"/>
              <a:srcRect l="0" t="0" r="71923" b="0"/>
              <a:stretch/>
            </p:blipFill>
            <p:spPr>
              <a:xfrm>
                <a:off x="5187600" y="4636440"/>
                <a:ext cx="347040" cy="336240"/>
              </a:xfrm>
              <a:prstGeom prst="rect">
                <a:avLst/>
              </a:prstGeom>
              <a:noFill/>
              <a:ln w="0">
                <a:noFill/>
              </a:ln>
            </p:spPr>
          </p:pic>
          <p:sp>
            <p:nvSpPr>
              <p:cNvPr id="154" name="TextBox 20"/>
              <p:cNvSpPr/>
              <p:nvPr/>
            </p:nvSpPr>
            <p:spPr>
              <a:xfrm>
                <a:off x="5506920" y="4597560"/>
                <a:ext cx="1416960" cy="46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lt1"/>
                    </a:solidFill>
                    <a:effectLst/>
                    <a:uFillTx/>
                    <a:latin typeface="Aptos"/>
                  </a:rPr>
                  <a:t>ChatGPT</a:t>
                </a:r>
                <a:endParaRPr b="0" lang="en-US" sz="2400" strike="noStrike" u="none">
                  <a:solidFill>
                    <a:srgbClr val="000000"/>
                  </a:solidFill>
                  <a:effectLst/>
                  <a:uFillTx/>
                  <a:latin typeface="Arial"/>
                </a:endParaRPr>
              </a:p>
            </p:txBody>
          </p:sp>
        </p:grpSp>
      </p:grpSp>
      <p:sp>
        <p:nvSpPr>
          <p:cNvPr id="155" name="Rounded Rectangle 22"/>
          <p:cNvSpPr/>
          <p:nvPr/>
        </p:nvSpPr>
        <p:spPr>
          <a:xfrm>
            <a:off x="2614680" y="3437640"/>
            <a:ext cx="3600360" cy="812520"/>
          </a:xfrm>
          <a:prstGeom prst="roundRect">
            <a:avLst>
              <a:gd name="adj" fmla="val 7465"/>
            </a:avLst>
          </a:prstGeom>
          <a:solidFill>
            <a:srgbClr val="0d3512">
              <a:alpha val="10000"/>
            </a:srgb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Query</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Q: “When did Elon Musk live in Pennsylvania?”</a:t>
            </a:r>
            <a:endParaRPr b="0" lang="en-US" sz="1400" strike="noStrike" u="none">
              <a:solidFill>
                <a:srgbClr val="ffffff"/>
              </a:solidFill>
              <a:effectLst/>
              <a:uFillTx/>
              <a:latin typeface="Arial"/>
            </a:endParaRPr>
          </a:p>
        </p:txBody>
      </p:sp>
      <p:sp>
        <p:nvSpPr>
          <p:cNvPr id="156" name="Rounded Rectangle 3"/>
          <p:cNvSpPr/>
          <p:nvPr/>
        </p:nvSpPr>
        <p:spPr>
          <a:xfrm>
            <a:off x="2278080" y="5417280"/>
            <a:ext cx="7635240" cy="822240"/>
          </a:xfrm>
          <a:prstGeom prst="roundRect">
            <a:avLst>
              <a:gd name="adj" fmla="val 7465"/>
            </a:avLst>
          </a:prstGeom>
          <a:solidFill>
            <a:srgbClr val="c05052">
              <a:alpha val="40000"/>
            </a:srgbClr>
          </a:solidFill>
          <a:ln>
            <a:solidFill>
              <a:srgbClr val="e8e8e8">
                <a:lumMod val="10000"/>
              </a:srgbClr>
            </a:solidFill>
          </a:ln>
        </p:spPr>
        <p:style>
          <a:lnRef idx="2">
            <a:schemeClr val="accent1">
              <a:shade val="15000"/>
            </a:schemeClr>
          </a:lnRef>
          <a:fillRef idx="1">
            <a:schemeClr val="accent1"/>
          </a:fillRef>
          <a:effectRef idx="0">
            <a:schemeClr val="accent1"/>
          </a:effectRef>
          <a:fontRef idx="minor"/>
        </p:style>
        <p:txBody>
          <a:bodyPr lIns="548640" rIns="90000" tIns="45000" bIns="45000" anchor="ctr">
            <a:noAutofit/>
          </a:bodyPr>
          <a:p>
            <a:pPr algn="just" defTabSz="914400">
              <a:lnSpc>
                <a:spcPct val="150000"/>
              </a:lnSpc>
            </a:pPr>
            <a:r>
              <a:rPr b="0" i="1" lang="en-US" sz="1400" strike="noStrike" u="none">
                <a:solidFill>
                  <a:schemeClr val="dk1"/>
                </a:solidFill>
                <a:effectLst/>
                <a:uFillTx/>
                <a:latin typeface="Aptos"/>
              </a:rPr>
              <a:t>A: The message you submitted was too long, please reload the conversation and submit something shorter.</a:t>
            </a:r>
            <a:endParaRPr b="0" lang="en-US" sz="1400" strike="noStrike" u="none">
              <a:solidFill>
                <a:srgbClr val="ffffff"/>
              </a:solidFill>
              <a:effectLst/>
              <a:uFillTx/>
              <a:latin typeface="Arial"/>
            </a:endParaRPr>
          </a:p>
        </p:txBody>
      </p:sp>
      <p:grpSp>
        <p:nvGrpSpPr>
          <p:cNvPr id="157" name="Group 9"/>
          <p:cNvGrpSpPr/>
          <p:nvPr/>
        </p:nvGrpSpPr>
        <p:grpSpPr>
          <a:xfrm>
            <a:off x="6575040" y="3437640"/>
            <a:ext cx="2914920" cy="812520"/>
            <a:chOff x="6575040" y="3437640"/>
            <a:chExt cx="2914920" cy="812520"/>
          </a:xfrm>
        </p:grpSpPr>
        <p:sp>
          <p:nvSpPr>
            <p:cNvPr id="158" name="Rounded Rectangle 23"/>
            <p:cNvSpPr/>
            <p:nvPr/>
          </p:nvSpPr>
          <p:spPr>
            <a:xfrm>
              <a:off x="6575040" y="3437640"/>
              <a:ext cx="2914920" cy="812520"/>
            </a:xfrm>
            <a:prstGeom prst="roundRect">
              <a:avLst>
                <a:gd name="adj" fmla="val 7465"/>
              </a:avLst>
            </a:prstGeom>
            <a:solidFill>
              <a:schemeClr val="accent2">
                <a:lumMod val="50000"/>
                <a:alpha val="10000"/>
              </a:scheme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1" lang="en-US" sz="1800" strike="noStrike" u="none">
                  <a:solidFill>
                    <a:schemeClr val="dk1"/>
                  </a:solidFill>
                  <a:effectLst/>
                  <a:uFillTx/>
                  <a:latin typeface="Aptos"/>
                </a:rPr>
                <a:t>Elon Musk</a:t>
              </a:r>
              <a:endParaRPr b="0" lang="en-US" sz="1800" strike="noStrike" u="none">
                <a:solidFill>
                  <a:srgbClr val="ffffff"/>
                </a:solidFill>
                <a:effectLst/>
                <a:uFillTx/>
                <a:latin typeface="Arial"/>
              </a:endParaRPr>
            </a:p>
            <a:p>
              <a:pPr defTabSz="914400">
                <a:lnSpc>
                  <a:spcPct val="100000"/>
                </a:lnSpc>
              </a:pPr>
              <a:r>
                <a:rPr b="0" i="1" lang="en-US" sz="1400" strike="noStrike" u="none">
                  <a:solidFill>
                    <a:schemeClr val="dk1"/>
                  </a:solidFill>
                  <a:effectLst/>
                  <a:uFillTx/>
                  <a:latin typeface="Aptos"/>
                </a:rPr>
                <a:t>By Walter Isaacson Book</a:t>
              </a:r>
              <a:endParaRPr b="0" lang="en-US" sz="1400" strike="noStrike" u="none">
                <a:solidFill>
                  <a:srgbClr val="ffffff"/>
                </a:solidFill>
                <a:effectLst/>
                <a:uFillTx/>
                <a:latin typeface="Arial"/>
              </a:endParaRPr>
            </a:p>
          </p:txBody>
        </p:sp>
        <p:pic>
          <p:nvPicPr>
            <p:cNvPr id="159" name="Picture 4" descr="Eight interesting details from Walter Isaacson's Elon Musk biography - The  Washington Post"/>
            <p:cNvPicPr/>
            <p:nvPr/>
          </p:nvPicPr>
          <p:blipFill>
            <a:blip r:embed="rId2"/>
            <a:srcRect l="31183" t="7761" r="31133" b="7102"/>
            <a:stretch/>
          </p:blipFill>
          <p:spPr>
            <a:xfrm>
              <a:off x="8885160" y="3547800"/>
              <a:ext cx="393120" cy="592560"/>
            </a:xfrm>
            <a:prstGeom prst="rect">
              <a:avLst/>
            </a:prstGeom>
            <a:noFill/>
            <a:ln w="0">
              <a:noFill/>
            </a:ln>
          </p:spPr>
        </p:pic>
      </p:grpSp>
      <p:cxnSp>
        <p:nvCxnSpPr>
          <p:cNvPr id="160" name="Straight Arrow Connector 8"/>
          <p:cNvCxnSpPr/>
          <p:nvPr/>
        </p:nvCxnSpPr>
        <p:spPr>
          <a:xfrm>
            <a:off x="6761520" y="4298400"/>
            <a:ext cx="360" cy="270000"/>
          </a:xfrm>
          <a:prstGeom prst="straightConnector1">
            <a:avLst/>
          </a:prstGeom>
          <a:ln>
            <a:solidFill>
              <a:srgbClr val="000000"/>
            </a:solidFill>
            <a:tailEnd len="med" type="triangle" w="med"/>
          </a:ln>
        </p:spPr>
      </p:cxnSp>
      <p:cxnSp>
        <p:nvCxnSpPr>
          <p:cNvPr id="161" name="Straight Arrow Connector 10"/>
          <p:cNvCxnSpPr/>
          <p:nvPr/>
        </p:nvCxnSpPr>
        <p:spPr>
          <a:xfrm>
            <a:off x="6028920" y="4298400"/>
            <a:ext cx="360" cy="270000"/>
          </a:xfrm>
          <a:prstGeom prst="straightConnector1">
            <a:avLst/>
          </a:prstGeom>
          <a:ln>
            <a:solidFill>
              <a:srgbClr val="000000"/>
            </a:solidFill>
            <a:tailEnd len="med" type="triangle" w="med"/>
          </a:ln>
        </p:spPr>
      </p:cxnSp>
      <p:cxnSp>
        <p:nvCxnSpPr>
          <p:cNvPr id="162" name="Straight Arrow Connector 11"/>
          <p:cNvCxnSpPr/>
          <p:nvPr/>
        </p:nvCxnSpPr>
        <p:spPr>
          <a:xfrm>
            <a:off x="6328440" y="5059080"/>
            <a:ext cx="360" cy="270000"/>
          </a:xfrm>
          <a:prstGeom prst="straightConnector1">
            <a:avLst/>
          </a:prstGeom>
          <a:ln>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Rounded Rectangle 106"/>
          <p:cNvSpPr/>
          <p:nvPr/>
        </p:nvSpPr>
        <p:spPr>
          <a:xfrm>
            <a:off x="6352200" y="3248280"/>
            <a:ext cx="2922480" cy="726840"/>
          </a:xfrm>
          <a:prstGeom prst="roundRect">
            <a:avLst>
              <a:gd name="adj" fmla="val 7465"/>
            </a:avLst>
          </a:prstGeom>
          <a:solidFill>
            <a:schemeClr val="accent2">
              <a:lumMod val="75000"/>
              <a:alpha val="10000"/>
            </a:scheme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i="1" lang="en-US" sz="1400" strike="noStrike" u="none">
              <a:solidFill>
                <a:schemeClr val="dk1"/>
              </a:solidFill>
              <a:effectLst/>
              <a:uFillTx/>
              <a:latin typeface="Aptos"/>
            </a:endParaRPr>
          </a:p>
        </p:txBody>
      </p:sp>
      <p:sp>
        <p:nvSpPr>
          <p:cNvPr id="164"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165"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US" sz="3200" strike="noStrike" u="none">
                <a:solidFill>
                  <a:schemeClr val="lt2">
                    <a:lumMod val="25000"/>
                  </a:schemeClr>
                </a:solidFill>
                <a:effectLst/>
                <a:uFillTx/>
                <a:latin typeface="Aptos"/>
                <a:ea typeface="Verdana"/>
              </a:rPr>
              <a:t>RAG grounds the answer generation on a set of contextually relevant documents.</a:t>
            </a:r>
            <a:endParaRPr b="0" lang="en-US" sz="3200" strike="noStrike" u="none">
              <a:solidFill>
                <a:srgbClr val="000000"/>
              </a:solidFill>
              <a:effectLst/>
              <a:uFillTx/>
              <a:latin typeface="Arial"/>
            </a:endParaRPr>
          </a:p>
        </p:txBody>
      </p:sp>
      <p:grpSp>
        <p:nvGrpSpPr>
          <p:cNvPr id="166" name="Group 16"/>
          <p:cNvGrpSpPr/>
          <p:nvPr/>
        </p:nvGrpSpPr>
        <p:grpSpPr>
          <a:xfrm>
            <a:off x="4039200" y="4877280"/>
            <a:ext cx="4543920" cy="461160"/>
            <a:chOff x="4039200" y="4877280"/>
            <a:chExt cx="4543920" cy="461160"/>
          </a:xfrm>
        </p:grpSpPr>
        <p:sp>
          <p:nvSpPr>
            <p:cNvPr id="167" name="Rounded Rectangle 17"/>
            <p:cNvSpPr/>
            <p:nvPr/>
          </p:nvSpPr>
          <p:spPr>
            <a:xfrm>
              <a:off x="4039200" y="4901400"/>
              <a:ext cx="4543920" cy="361800"/>
            </a:xfrm>
            <a:prstGeom prst="roundRect">
              <a:avLst>
                <a:gd name="adj" fmla="val 9168"/>
              </a:avLst>
            </a:prstGeom>
            <a:solidFill>
              <a:srgbClr val="6a875f"/>
            </a:solid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t">
              <a:noAutofit/>
            </a:bodyPr>
            <a:p>
              <a:pPr algn="ctr" defTabSz="914400">
                <a:lnSpc>
                  <a:spcPct val="100000"/>
                </a:lnSpc>
              </a:pPr>
              <a:endParaRPr b="0" lang="en-US" sz="2400" strike="noStrike" u="none">
                <a:solidFill>
                  <a:schemeClr val="lt1"/>
                </a:solidFill>
                <a:effectLst/>
                <a:uFillTx/>
                <a:latin typeface="Aptos"/>
              </a:endParaRPr>
            </a:p>
          </p:txBody>
        </p:sp>
        <p:grpSp>
          <p:nvGrpSpPr>
            <p:cNvPr id="168" name="Group 18"/>
            <p:cNvGrpSpPr/>
            <p:nvPr/>
          </p:nvGrpSpPr>
          <p:grpSpPr>
            <a:xfrm>
              <a:off x="5402880" y="4877280"/>
              <a:ext cx="1736280" cy="461160"/>
              <a:chOff x="5402880" y="4877280"/>
              <a:chExt cx="1736280" cy="461160"/>
            </a:xfrm>
          </p:grpSpPr>
          <p:pic>
            <p:nvPicPr>
              <p:cNvPr id="169" name="Picture 2" descr="OpenAI logos &amp; Chatgpt icons | AI.LS"/>
              <p:cNvPicPr/>
              <p:nvPr/>
            </p:nvPicPr>
            <p:blipFill>
              <a:blip r:embed="rId1"/>
              <a:srcRect l="0" t="0" r="71923" b="0"/>
              <a:stretch/>
            </p:blipFill>
            <p:spPr>
              <a:xfrm>
                <a:off x="5402880" y="4916160"/>
                <a:ext cx="347040" cy="336240"/>
              </a:xfrm>
              <a:prstGeom prst="rect">
                <a:avLst/>
              </a:prstGeom>
              <a:noFill/>
              <a:ln w="0">
                <a:noFill/>
              </a:ln>
            </p:spPr>
          </p:pic>
          <p:sp>
            <p:nvSpPr>
              <p:cNvPr id="170" name="TextBox 20"/>
              <p:cNvSpPr/>
              <p:nvPr/>
            </p:nvSpPr>
            <p:spPr>
              <a:xfrm>
                <a:off x="5722200" y="4877280"/>
                <a:ext cx="1416960" cy="46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trike="noStrike" u="none">
                    <a:solidFill>
                      <a:schemeClr val="lt1"/>
                    </a:solidFill>
                    <a:effectLst/>
                    <a:uFillTx/>
                    <a:latin typeface="Aptos"/>
                  </a:rPr>
                  <a:t>ChatGPT</a:t>
                </a:r>
                <a:endParaRPr b="0" lang="en-US" sz="2400" strike="noStrike" u="none">
                  <a:solidFill>
                    <a:srgbClr val="000000"/>
                  </a:solidFill>
                  <a:effectLst/>
                  <a:uFillTx/>
                  <a:latin typeface="Arial"/>
                </a:endParaRPr>
              </a:p>
            </p:txBody>
          </p:sp>
        </p:grpSp>
      </p:grpSp>
      <p:sp>
        <p:nvSpPr>
          <p:cNvPr id="171" name="Rounded Rectangle 22"/>
          <p:cNvSpPr/>
          <p:nvPr/>
        </p:nvSpPr>
        <p:spPr>
          <a:xfrm>
            <a:off x="2238840" y="3785400"/>
            <a:ext cx="3600360" cy="812520"/>
          </a:xfrm>
          <a:prstGeom prst="roundRect">
            <a:avLst>
              <a:gd name="adj" fmla="val 7465"/>
            </a:avLst>
          </a:prstGeom>
          <a:solidFill>
            <a:srgbClr val="0d3512">
              <a:alpha val="10000"/>
            </a:srgb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trike="noStrike" u="none">
                <a:solidFill>
                  <a:schemeClr val="dk1"/>
                </a:solidFill>
                <a:effectLst/>
                <a:uFillTx/>
                <a:latin typeface="Aptos"/>
              </a:rPr>
              <a:t>Query</a:t>
            </a:r>
            <a:endParaRPr b="0" lang="en-US" sz="1800" strike="noStrike" u="none">
              <a:solidFill>
                <a:srgbClr val="ffffff"/>
              </a:solidFill>
              <a:effectLst/>
              <a:uFillTx/>
              <a:latin typeface="Arial"/>
            </a:endParaRPr>
          </a:p>
          <a:p>
            <a:pPr algn="ctr" defTabSz="914400">
              <a:lnSpc>
                <a:spcPct val="100000"/>
              </a:lnSpc>
            </a:pPr>
            <a:r>
              <a:rPr b="0" i="1" lang="en-US" sz="1400" strike="noStrike" u="none">
                <a:solidFill>
                  <a:schemeClr val="dk1"/>
                </a:solidFill>
                <a:effectLst/>
                <a:uFillTx/>
                <a:latin typeface="Aptos"/>
              </a:rPr>
              <a:t>Q: “When did Elon Musk live in Pennsylvania?”</a:t>
            </a:r>
            <a:endParaRPr b="0" lang="en-US" sz="1400" strike="noStrike" u="none">
              <a:solidFill>
                <a:srgbClr val="ffffff"/>
              </a:solidFill>
              <a:effectLst/>
              <a:uFillTx/>
              <a:latin typeface="Arial"/>
            </a:endParaRPr>
          </a:p>
        </p:txBody>
      </p:sp>
      <p:grpSp>
        <p:nvGrpSpPr>
          <p:cNvPr id="172" name="Group 55"/>
          <p:cNvGrpSpPr/>
          <p:nvPr/>
        </p:nvGrpSpPr>
        <p:grpSpPr>
          <a:xfrm>
            <a:off x="6359760" y="2340000"/>
            <a:ext cx="2914920" cy="812520"/>
            <a:chOff x="6359760" y="2340000"/>
            <a:chExt cx="2914920" cy="812520"/>
          </a:xfrm>
        </p:grpSpPr>
        <p:sp>
          <p:nvSpPr>
            <p:cNvPr id="173" name="Rounded Rectangle 23"/>
            <p:cNvSpPr/>
            <p:nvPr/>
          </p:nvSpPr>
          <p:spPr>
            <a:xfrm>
              <a:off x="6359760" y="2340000"/>
              <a:ext cx="2914920" cy="812520"/>
            </a:xfrm>
            <a:prstGeom prst="roundRect">
              <a:avLst>
                <a:gd name="adj" fmla="val 7465"/>
              </a:avLst>
            </a:prstGeom>
            <a:solidFill>
              <a:schemeClr val="accent2">
                <a:lumMod val="50000"/>
                <a:alpha val="10000"/>
              </a:schemeClr>
            </a:solidFill>
            <a:ln>
              <a:solidFill>
                <a:srgbClr val="000000">
                  <a:lumMod val="85000"/>
                  <a:lumOff val="15000"/>
                </a:srgbClr>
              </a:solidFill>
              <a:prstDash val="dash"/>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1" lang="en-US" sz="1800" strike="noStrike" u="none">
                  <a:solidFill>
                    <a:schemeClr val="dk1"/>
                  </a:solidFill>
                  <a:effectLst/>
                  <a:uFillTx/>
                  <a:latin typeface="Aptos"/>
                </a:rPr>
                <a:t>Elon Musk</a:t>
              </a:r>
              <a:endParaRPr b="0" lang="en-US" sz="1800" strike="noStrike" u="none">
                <a:solidFill>
                  <a:srgbClr val="ffffff"/>
                </a:solidFill>
                <a:effectLst/>
                <a:uFillTx/>
                <a:latin typeface="Arial"/>
              </a:endParaRPr>
            </a:p>
            <a:p>
              <a:pPr defTabSz="914400">
                <a:lnSpc>
                  <a:spcPct val="100000"/>
                </a:lnSpc>
              </a:pPr>
              <a:r>
                <a:rPr b="0" i="1" lang="en-US" sz="1400" strike="noStrike" u="none">
                  <a:solidFill>
                    <a:schemeClr val="dk1"/>
                  </a:solidFill>
                  <a:effectLst/>
                  <a:uFillTx/>
                  <a:latin typeface="Aptos"/>
                </a:rPr>
                <a:t>By Walter Isaacson Book</a:t>
              </a:r>
              <a:endParaRPr b="0" lang="en-US" sz="1400" strike="noStrike" u="none">
                <a:solidFill>
                  <a:srgbClr val="ffffff"/>
                </a:solidFill>
                <a:effectLst/>
                <a:uFillTx/>
                <a:latin typeface="Arial"/>
              </a:endParaRPr>
            </a:p>
          </p:txBody>
        </p:sp>
        <p:pic>
          <p:nvPicPr>
            <p:cNvPr id="174" name="Picture 4" descr="Eight interesting details from Walter Isaacson's Elon Musk biography - The  Washington Post"/>
            <p:cNvPicPr/>
            <p:nvPr/>
          </p:nvPicPr>
          <p:blipFill>
            <a:blip r:embed="rId2"/>
            <a:srcRect l="31183" t="7761" r="31133" b="7102"/>
            <a:stretch/>
          </p:blipFill>
          <p:spPr>
            <a:xfrm>
              <a:off x="8669520" y="2450160"/>
              <a:ext cx="393120" cy="592560"/>
            </a:xfrm>
            <a:prstGeom prst="rect">
              <a:avLst/>
            </a:prstGeom>
            <a:noFill/>
            <a:ln w="0">
              <a:noFill/>
            </a:ln>
          </p:spPr>
        </p:pic>
      </p:grpSp>
      <p:sp>
        <p:nvSpPr>
          <p:cNvPr id="175" name="Rounded Rectangle 64"/>
          <p:cNvSpPr/>
          <p:nvPr/>
        </p:nvSpPr>
        <p:spPr>
          <a:xfrm>
            <a:off x="2083320" y="5519880"/>
            <a:ext cx="8024760" cy="1172160"/>
          </a:xfrm>
          <a:prstGeom prst="roundRect">
            <a:avLst>
              <a:gd name="adj" fmla="val 7465"/>
            </a:avLst>
          </a:prstGeom>
          <a:solidFill>
            <a:srgbClr val="dceaf7">
              <a:alpha val="80000"/>
            </a:srgbClr>
          </a:solidFill>
          <a:ln>
            <a:solidFill>
              <a:srgbClr val="e8e8e8">
                <a:lumMod val="10000"/>
              </a:srgbClr>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50000"/>
              </a:lnSpc>
            </a:pPr>
            <a:r>
              <a:rPr b="1" lang="en-US" sz="1800" strike="noStrike" u="none">
                <a:solidFill>
                  <a:schemeClr val="dk1"/>
                </a:solidFill>
                <a:effectLst/>
                <a:uFillTx/>
                <a:latin typeface="Aptos"/>
              </a:rPr>
              <a:t>Final Answer</a:t>
            </a:r>
            <a:endParaRPr b="0" lang="en-US" sz="1800" strike="noStrike" u="none">
              <a:solidFill>
                <a:srgbClr val="000000"/>
              </a:solidFill>
              <a:effectLst/>
              <a:uFillTx/>
              <a:latin typeface="Arial"/>
            </a:endParaRPr>
          </a:p>
          <a:p>
            <a:pPr algn="ctr" defTabSz="914400">
              <a:lnSpc>
                <a:spcPct val="150000"/>
              </a:lnSpc>
            </a:pPr>
            <a:r>
              <a:rPr b="0" i="1" lang="en-US" sz="1400" strike="noStrike" u="none">
                <a:solidFill>
                  <a:schemeClr val="dk1"/>
                </a:solidFill>
                <a:effectLst/>
                <a:uFillTx/>
                <a:latin typeface="Aptos"/>
              </a:rPr>
              <a:t>A: </a:t>
            </a:r>
            <a:r>
              <a:rPr b="1" i="1" lang="en-US" sz="1400" strike="noStrike" u="none">
                <a:solidFill>
                  <a:schemeClr val="dk1"/>
                </a:solidFill>
                <a:effectLst/>
                <a:uFillTx/>
                <a:latin typeface="Aptos"/>
              </a:rPr>
              <a:t>Elon Musk lived in Pennsylvania </a:t>
            </a:r>
            <a:r>
              <a:rPr b="0" i="1" lang="en-US" sz="1400" strike="noStrike" u="none">
                <a:solidFill>
                  <a:schemeClr val="dk1"/>
                </a:solidFill>
                <a:effectLst/>
                <a:uFillTx/>
                <a:latin typeface="Aptos"/>
              </a:rPr>
              <a:t>while attending the University of Pennsylvania </a:t>
            </a:r>
            <a:r>
              <a:rPr b="1" i="1" lang="en-US" sz="1400" strike="noStrike" u="none">
                <a:solidFill>
                  <a:schemeClr val="dk1"/>
                </a:solidFill>
                <a:effectLst/>
                <a:uFillTx/>
                <a:latin typeface="Aptos"/>
              </a:rPr>
              <a:t>from 1992 to 1997.</a:t>
            </a:r>
            <a:endParaRPr b="0" lang="en-US" sz="1400" strike="noStrike" u="none">
              <a:solidFill>
                <a:srgbClr val="000000"/>
              </a:solidFill>
              <a:effectLst/>
              <a:uFillTx/>
              <a:latin typeface="Arial"/>
            </a:endParaRPr>
          </a:p>
        </p:txBody>
      </p:sp>
      <p:grpSp>
        <p:nvGrpSpPr>
          <p:cNvPr id="176" name="Group 103"/>
          <p:cNvGrpSpPr/>
          <p:nvPr/>
        </p:nvGrpSpPr>
        <p:grpSpPr>
          <a:xfrm>
            <a:off x="6890040" y="3218760"/>
            <a:ext cx="750600" cy="758520"/>
            <a:chOff x="6890040" y="3218760"/>
            <a:chExt cx="750600" cy="758520"/>
          </a:xfrm>
        </p:grpSpPr>
        <p:grpSp>
          <p:nvGrpSpPr>
            <p:cNvPr id="177" name="Group 74"/>
            <p:cNvGrpSpPr/>
            <p:nvPr/>
          </p:nvGrpSpPr>
          <p:grpSpPr>
            <a:xfrm>
              <a:off x="6890040" y="3218760"/>
              <a:ext cx="750600" cy="758520"/>
              <a:chOff x="6890040" y="3218760"/>
              <a:chExt cx="750600" cy="758520"/>
            </a:xfrm>
          </p:grpSpPr>
          <p:sp>
            <p:nvSpPr>
              <p:cNvPr id="178" name="Snip Single Corner Rectangle 75"/>
              <p:cNvSpPr/>
              <p:nvPr/>
            </p:nvSpPr>
            <p:spPr>
              <a:xfrm>
                <a:off x="7036200" y="3279600"/>
                <a:ext cx="442440" cy="62748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179" name="Graphic 76" descr="Document outline"/>
              <p:cNvPicPr/>
              <p:nvPr/>
            </p:nvPicPr>
            <p:blipFill>
              <a:blip r:embed="rId3">
                <a:extLst>
                  <a:ext uri="{96DAC541-7B7A-43D3-8B79-37D633B846F1}">
                    <asvg:svgBlip xmlns:asvg="http://schemas.microsoft.com/office/drawing/2016/SVG/main" r:embed="rId4"/>
                  </a:ext>
                </a:extLst>
              </a:blip>
              <a:stretch/>
            </p:blipFill>
            <p:spPr>
              <a:xfrm>
                <a:off x="6890040" y="3218760"/>
                <a:ext cx="750600" cy="758520"/>
              </a:xfrm>
              <a:prstGeom prst="rect">
                <a:avLst/>
              </a:prstGeom>
              <a:noFill/>
              <a:ln w="0">
                <a:noFill/>
              </a:ln>
            </p:spPr>
          </p:pic>
        </p:grpSp>
        <p:sp>
          <p:nvSpPr>
            <p:cNvPr id="180" name="Rectangle 77"/>
            <p:cNvSpPr/>
            <p:nvPr/>
          </p:nvSpPr>
          <p:spPr>
            <a:xfrm>
              <a:off x="7081560" y="3774960"/>
              <a:ext cx="364680" cy="6588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81" name="Rectangle 78"/>
            <p:cNvSpPr/>
            <p:nvPr/>
          </p:nvSpPr>
          <p:spPr>
            <a:xfrm>
              <a:off x="7083720" y="3475440"/>
              <a:ext cx="364680" cy="24876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grpSp>
      <p:grpSp>
        <p:nvGrpSpPr>
          <p:cNvPr id="182" name="Group 102"/>
          <p:cNvGrpSpPr/>
          <p:nvPr/>
        </p:nvGrpSpPr>
        <p:grpSpPr>
          <a:xfrm>
            <a:off x="7468560" y="3223800"/>
            <a:ext cx="750600" cy="753840"/>
            <a:chOff x="7468560" y="3223800"/>
            <a:chExt cx="750600" cy="753840"/>
          </a:xfrm>
        </p:grpSpPr>
        <p:grpSp>
          <p:nvGrpSpPr>
            <p:cNvPr id="183" name="Group 79"/>
            <p:cNvGrpSpPr/>
            <p:nvPr/>
          </p:nvGrpSpPr>
          <p:grpSpPr>
            <a:xfrm>
              <a:off x="7468560" y="3223800"/>
              <a:ext cx="750600" cy="753840"/>
              <a:chOff x="7468560" y="3223800"/>
              <a:chExt cx="750600" cy="753840"/>
            </a:xfrm>
          </p:grpSpPr>
          <p:sp>
            <p:nvSpPr>
              <p:cNvPr id="184" name="Snip Single Corner Rectangle 80"/>
              <p:cNvSpPr/>
              <p:nvPr/>
            </p:nvSpPr>
            <p:spPr>
              <a:xfrm>
                <a:off x="7614720" y="3283920"/>
                <a:ext cx="442440" cy="62352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185" name="Graphic 81" descr="Document outline"/>
              <p:cNvPicPr/>
              <p:nvPr/>
            </p:nvPicPr>
            <p:blipFill>
              <a:blip r:embed="rId5">
                <a:extLst>
                  <a:ext uri="{96DAC541-7B7A-43D3-8B79-37D633B846F1}">
                    <asvg:svgBlip xmlns:asvg="http://schemas.microsoft.com/office/drawing/2016/SVG/main" r:embed="rId6"/>
                  </a:ext>
                </a:extLst>
              </a:blip>
              <a:stretch/>
            </p:blipFill>
            <p:spPr>
              <a:xfrm>
                <a:off x="7468560" y="3223800"/>
                <a:ext cx="750600" cy="753840"/>
              </a:xfrm>
              <a:prstGeom prst="rect">
                <a:avLst/>
              </a:prstGeom>
              <a:noFill/>
              <a:ln w="0">
                <a:noFill/>
              </a:ln>
            </p:spPr>
          </p:pic>
        </p:grpSp>
        <p:sp>
          <p:nvSpPr>
            <p:cNvPr id="186" name="Rectangle 82"/>
            <p:cNvSpPr/>
            <p:nvPr/>
          </p:nvSpPr>
          <p:spPr>
            <a:xfrm>
              <a:off x="7664400" y="3475800"/>
              <a:ext cx="347040" cy="17568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87" name="Rectangle 83"/>
            <p:cNvSpPr/>
            <p:nvPr/>
          </p:nvSpPr>
          <p:spPr>
            <a:xfrm>
              <a:off x="7667640" y="3719880"/>
              <a:ext cx="347040" cy="11088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grpSp>
      <p:grpSp>
        <p:nvGrpSpPr>
          <p:cNvPr id="188" name="Group 101"/>
          <p:cNvGrpSpPr/>
          <p:nvPr/>
        </p:nvGrpSpPr>
        <p:grpSpPr>
          <a:xfrm>
            <a:off x="6311160" y="3223800"/>
            <a:ext cx="750600" cy="753840"/>
            <a:chOff x="6311160" y="3223800"/>
            <a:chExt cx="750600" cy="753840"/>
          </a:xfrm>
        </p:grpSpPr>
        <p:grpSp>
          <p:nvGrpSpPr>
            <p:cNvPr id="189" name="Group 84"/>
            <p:cNvGrpSpPr/>
            <p:nvPr/>
          </p:nvGrpSpPr>
          <p:grpSpPr>
            <a:xfrm>
              <a:off x="6311160" y="3223800"/>
              <a:ext cx="750600" cy="753840"/>
              <a:chOff x="6311160" y="3223800"/>
              <a:chExt cx="750600" cy="753840"/>
            </a:xfrm>
          </p:grpSpPr>
          <p:sp>
            <p:nvSpPr>
              <p:cNvPr id="190" name="Snip Single Corner Rectangle 85"/>
              <p:cNvSpPr/>
              <p:nvPr/>
            </p:nvSpPr>
            <p:spPr>
              <a:xfrm>
                <a:off x="6457320" y="3283920"/>
                <a:ext cx="442440" cy="62352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191" name="Graphic 86" descr="Document outline"/>
              <p:cNvPicPr/>
              <p:nvPr/>
            </p:nvPicPr>
            <p:blipFill>
              <a:blip r:embed="rId7">
                <a:extLst>
                  <a:ext uri="{96DAC541-7B7A-43D3-8B79-37D633B846F1}">
                    <asvg:svgBlip xmlns:asvg="http://schemas.microsoft.com/office/drawing/2016/SVG/main" r:embed="rId8"/>
                  </a:ext>
                </a:extLst>
              </a:blip>
              <a:stretch/>
            </p:blipFill>
            <p:spPr>
              <a:xfrm>
                <a:off x="6311160" y="3223800"/>
                <a:ext cx="750600" cy="753840"/>
              </a:xfrm>
              <a:prstGeom prst="rect">
                <a:avLst/>
              </a:prstGeom>
              <a:noFill/>
              <a:ln w="0">
                <a:noFill/>
              </a:ln>
            </p:spPr>
          </p:pic>
        </p:grpSp>
        <p:sp>
          <p:nvSpPr>
            <p:cNvPr id="192" name="Rectangle 87"/>
            <p:cNvSpPr/>
            <p:nvPr/>
          </p:nvSpPr>
          <p:spPr>
            <a:xfrm>
              <a:off x="6510240" y="3474720"/>
              <a:ext cx="363600" cy="11592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93" name="Rectangle 88"/>
            <p:cNvSpPr/>
            <p:nvPr/>
          </p:nvSpPr>
          <p:spPr>
            <a:xfrm>
              <a:off x="6508800" y="3658320"/>
              <a:ext cx="363600" cy="19368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grpSp>
      <p:grpSp>
        <p:nvGrpSpPr>
          <p:cNvPr id="194" name="Group 100"/>
          <p:cNvGrpSpPr/>
          <p:nvPr/>
        </p:nvGrpSpPr>
        <p:grpSpPr>
          <a:xfrm>
            <a:off x="8625600" y="3223800"/>
            <a:ext cx="750600" cy="753840"/>
            <a:chOff x="8625600" y="3223800"/>
            <a:chExt cx="750600" cy="753840"/>
          </a:xfrm>
        </p:grpSpPr>
        <p:grpSp>
          <p:nvGrpSpPr>
            <p:cNvPr id="195" name="Group 89"/>
            <p:cNvGrpSpPr/>
            <p:nvPr/>
          </p:nvGrpSpPr>
          <p:grpSpPr>
            <a:xfrm>
              <a:off x="8625600" y="3223800"/>
              <a:ext cx="750600" cy="753840"/>
              <a:chOff x="8625600" y="3223800"/>
              <a:chExt cx="750600" cy="753840"/>
            </a:xfrm>
          </p:grpSpPr>
          <p:sp>
            <p:nvSpPr>
              <p:cNvPr id="196" name="Snip Single Corner Rectangle 90"/>
              <p:cNvSpPr/>
              <p:nvPr/>
            </p:nvSpPr>
            <p:spPr>
              <a:xfrm>
                <a:off x="8771760" y="3283920"/>
                <a:ext cx="442440" cy="62352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197" name="Graphic 91" descr="Document outline"/>
              <p:cNvPicPr/>
              <p:nvPr/>
            </p:nvPicPr>
            <p:blipFill>
              <a:blip r:embed="rId9">
                <a:extLst>
                  <a:ext uri="{96DAC541-7B7A-43D3-8B79-37D633B846F1}">
                    <asvg:svgBlip xmlns:asvg="http://schemas.microsoft.com/office/drawing/2016/SVG/main" r:embed="rId10"/>
                  </a:ext>
                </a:extLst>
              </a:blip>
              <a:stretch/>
            </p:blipFill>
            <p:spPr>
              <a:xfrm>
                <a:off x="8625600" y="3223800"/>
                <a:ext cx="750600" cy="753840"/>
              </a:xfrm>
              <a:prstGeom prst="rect">
                <a:avLst/>
              </a:prstGeom>
              <a:noFill/>
              <a:ln w="0">
                <a:noFill/>
              </a:ln>
            </p:spPr>
          </p:pic>
        </p:grpSp>
        <p:sp>
          <p:nvSpPr>
            <p:cNvPr id="198" name="Rectangle 92"/>
            <p:cNvSpPr/>
            <p:nvPr/>
          </p:nvSpPr>
          <p:spPr>
            <a:xfrm>
              <a:off x="8827920" y="3480120"/>
              <a:ext cx="214920" cy="3996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680" bIns="-4680" anchor="ctr">
              <a:noAutofit/>
            </a:bodyPr>
            <a:p>
              <a:pPr algn="ctr" defTabSz="914400">
                <a:lnSpc>
                  <a:spcPct val="100000"/>
                </a:lnSpc>
              </a:pPr>
              <a:endParaRPr b="0" lang="en-US" sz="1800" strike="noStrike" u="none">
                <a:solidFill>
                  <a:schemeClr val="lt1"/>
                </a:solidFill>
                <a:effectLst/>
                <a:uFillTx/>
                <a:latin typeface="Aptos"/>
              </a:endParaRPr>
            </a:p>
          </p:txBody>
        </p:sp>
        <p:sp>
          <p:nvSpPr>
            <p:cNvPr id="199" name="Rectangle 93"/>
            <p:cNvSpPr/>
            <p:nvPr/>
          </p:nvSpPr>
          <p:spPr>
            <a:xfrm>
              <a:off x="8823600" y="3579120"/>
              <a:ext cx="346320" cy="26856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grpSp>
      <p:grpSp>
        <p:nvGrpSpPr>
          <p:cNvPr id="200" name="Group 99"/>
          <p:cNvGrpSpPr/>
          <p:nvPr/>
        </p:nvGrpSpPr>
        <p:grpSpPr>
          <a:xfrm>
            <a:off x="8047080" y="3223800"/>
            <a:ext cx="750600" cy="753840"/>
            <a:chOff x="8047080" y="3223800"/>
            <a:chExt cx="750600" cy="753840"/>
          </a:xfrm>
        </p:grpSpPr>
        <p:grpSp>
          <p:nvGrpSpPr>
            <p:cNvPr id="201" name="Group 94"/>
            <p:cNvGrpSpPr/>
            <p:nvPr/>
          </p:nvGrpSpPr>
          <p:grpSpPr>
            <a:xfrm>
              <a:off x="8047080" y="3223800"/>
              <a:ext cx="750600" cy="753840"/>
              <a:chOff x="8047080" y="3223800"/>
              <a:chExt cx="750600" cy="753840"/>
            </a:xfrm>
          </p:grpSpPr>
          <p:sp>
            <p:nvSpPr>
              <p:cNvPr id="202" name="Snip Single Corner Rectangle 95"/>
              <p:cNvSpPr/>
              <p:nvPr/>
            </p:nvSpPr>
            <p:spPr>
              <a:xfrm>
                <a:off x="8193240" y="3283920"/>
                <a:ext cx="442440" cy="623520"/>
              </a:xfrm>
              <a:prstGeom prst="snip1Rect">
                <a:avLst>
                  <a:gd name="adj" fmla="val 39111"/>
                </a:avLst>
              </a:prstGeom>
              <a:solidFill>
                <a:srgbClr val="ffffff"/>
              </a:solidFill>
              <a:ln w="19050">
                <a:noFill/>
              </a:ln>
            </p:spPr>
            <p:style>
              <a:lnRef idx="0"/>
              <a:fillRef idx="0"/>
              <a:effectRef idx="0"/>
              <a:fontRef idx="minor"/>
            </p:style>
            <p:txBody>
              <a:bodyPr lIns="90000" rIns="90000" tIns="45000" bIns="45000" anchor="ctr">
                <a:noAutofit/>
              </a:bodyPr>
              <a:p>
                <a:pPr algn="ctr" defTabSz="914400">
                  <a:lnSpc>
                    <a:spcPct val="100000"/>
                  </a:lnSpc>
                  <a:tabLst>
                    <a:tab algn="l" pos="0"/>
                  </a:tabLst>
                </a:pPr>
                <a:endParaRPr b="0" lang="en-US" sz="1800" strike="noStrike" u="none">
                  <a:solidFill>
                    <a:srgbClr val="ffffff"/>
                  </a:solidFill>
                  <a:effectLst/>
                  <a:uFillTx/>
                  <a:latin typeface="Aptos"/>
                </a:endParaRPr>
              </a:p>
            </p:txBody>
          </p:sp>
          <p:pic>
            <p:nvPicPr>
              <p:cNvPr id="203" name="Graphic 96" descr="Document outline"/>
              <p:cNvPicPr/>
              <p:nvPr/>
            </p:nvPicPr>
            <p:blipFill>
              <a:blip r:embed="rId11">
                <a:extLst>
                  <a:ext uri="{96DAC541-7B7A-43D3-8B79-37D633B846F1}">
                    <asvg:svgBlip xmlns:asvg="http://schemas.microsoft.com/office/drawing/2016/SVG/main" r:embed="rId12"/>
                  </a:ext>
                </a:extLst>
              </a:blip>
              <a:stretch/>
            </p:blipFill>
            <p:spPr>
              <a:xfrm>
                <a:off x="8047080" y="3223800"/>
                <a:ext cx="750600" cy="753840"/>
              </a:xfrm>
              <a:prstGeom prst="rect">
                <a:avLst/>
              </a:prstGeom>
              <a:noFill/>
              <a:ln w="0">
                <a:noFill/>
              </a:ln>
            </p:spPr>
          </p:pic>
        </p:grpSp>
        <p:sp>
          <p:nvSpPr>
            <p:cNvPr id="204" name="Rectangle 97"/>
            <p:cNvSpPr/>
            <p:nvPr/>
          </p:nvSpPr>
          <p:spPr>
            <a:xfrm>
              <a:off x="8216640" y="3512520"/>
              <a:ext cx="414000" cy="377640"/>
            </a:xfrm>
            <a:prstGeom prst="rect">
              <a:avLst/>
            </a:prstGeom>
            <a:solidFill>
              <a:srgbClr val="ffffff">
                <a:alpha val="90000"/>
              </a:srgb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grpSp>
      <p:sp>
        <p:nvSpPr>
          <p:cNvPr id="205" name="TextBox 98"/>
          <p:cNvSpPr/>
          <p:nvPr/>
        </p:nvSpPr>
        <p:spPr>
          <a:xfrm>
            <a:off x="1910880" y="7593840"/>
            <a:ext cx="184320" cy="4010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chemeClr val="dk1"/>
              </a:solidFill>
              <a:effectLst/>
              <a:uFillTx/>
              <a:latin typeface="Aptos"/>
            </a:endParaRPr>
          </a:p>
        </p:txBody>
      </p:sp>
      <p:graphicFrame>
        <p:nvGraphicFramePr>
          <p:cNvPr id="206" name="Table 105"/>
          <p:cNvGraphicFramePr/>
          <p:nvPr/>
        </p:nvGraphicFramePr>
        <p:xfrm>
          <a:off x="6327000" y="4372920"/>
          <a:ext cx="2971440" cy="255960"/>
        </p:xfrm>
        <a:graphic>
          <a:graphicData uri="http://schemas.openxmlformats.org/drawingml/2006/table">
            <a:tbl>
              <a:tblPr/>
              <a:tblGrid>
                <a:gridCol w="594360"/>
                <a:gridCol w="594360"/>
                <a:gridCol w="594360"/>
                <a:gridCol w="594360"/>
                <a:gridCol w="594360"/>
              </a:tblGrid>
              <a:tr h="255960">
                <a:tc>
                  <a:txBody>
                    <a:bodyPr anchor="t">
                      <a:noAutofit/>
                    </a:bodyPr>
                    <a:p>
                      <a:pPr algn="ctr" defTabSz="914400">
                        <a:lnSpc>
                          <a:spcPct val="100000"/>
                        </a:lnSpc>
                      </a:pPr>
                      <a:r>
                        <a:rPr b="0" lang="en-US" sz="1050" strike="noStrike" u="none">
                          <a:solidFill>
                            <a:schemeClr val="dk1"/>
                          </a:solidFill>
                          <a:effectLst/>
                          <a:uFillTx/>
                          <a:latin typeface="Aptos"/>
                        </a:rPr>
                        <a:t>0.81</a:t>
                      </a:r>
                      <a:endParaRPr b="0" lang="en-US" sz="105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lumMod val="20000"/>
                        <a:lumOff val="80000"/>
                      </a:schemeClr>
                    </a:solidFill>
                  </a:tcPr>
                </a:tc>
                <a:tc>
                  <a:txBody>
                    <a:bodyPr anchor="t">
                      <a:noAutofit/>
                    </a:bodyPr>
                    <a:p>
                      <a:pPr algn="ctr" defTabSz="914400">
                        <a:lnSpc>
                          <a:spcPct val="100000"/>
                        </a:lnSpc>
                      </a:pPr>
                      <a:r>
                        <a:rPr b="0" lang="en-US" sz="1050" strike="noStrike" u="none">
                          <a:solidFill>
                            <a:schemeClr val="dk1"/>
                          </a:solidFill>
                          <a:effectLst/>
                          <a:uFillTx/>
                          <a:latin typeface="Aptos"/>
                        </a:rPr>
                        <a:t>0.42</a:t>
                      </a:r>
                      <a:endParaRPr b="0" lang="en-US" sz="105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050" strike="noStrike" u="none">
                          <a:solidFill>
                            <a:schemeClr val="dk1"/>
                          </a:solidFill>
                          <a:effectLst/>
                          <a:uFillTx/>
                          <a:latin typeface="Aptos"/>
                        </a:rPr>
                        <a:t>…</a:t>
                      </a:r>
                      <a:endParaRPr b="0" lang="en-US" sz="105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050" strike="noStrike" u="none">
                          <a:solidFill>
                            <a:schemeClr val="dk1"/>
                          </a:solidFill>
                          <a:effectLst/>
                          <a:uFillTx/>
                          <a:latin typeface="Aptos"/>
                        </a:rPr>
                        <a:t>0.89</a:t>
                      </a:r>
                      <a:endParaRPr b="0" lang="en-US" sz="105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lumMod val="20000"/>
                        <a:lumOff val="80000"/>
                      </a:schemeClr>
                    </a:solidFill>
                  </a:tcPr>
                </a:tc>
                <a:tc>
                  <a:txBody>
                    <a:bodyPr anchor="t">
                      <a:noAutofit/>
                    </a:bodyPr>
                    <a:p>
                      <a:pPr algn="ctr" defTabSz="914400">
                        <a:lnSpc>
                          <a:spcPct val="100000"/>
                        </a:lnSpc>
                      </a:pPr>
                      <a:r>
                        <a:rPr b="0" lang="en-US" sz="1050" strike="noStrike" u="none">
                          <a:solidFill>
                            <a:schemeClr val="dk1"/>
                          </a:solidFill>
                          <a:effectLst/>
                          <a:uFillTx/>
                          <a:latin typeface="Aptos"/>
                        </a:rPr>
                        <a:t>0.73</a:t>
                      </a:r>
                      <a:endParaRPr b="0" lang="en-US" sz="105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
        <p:nvSpPr>
          <p:cNvPr id="207" name="TextBox 107"/>
          <p:cNvSpPr/>
          <p:nvPr/>
        </p:nvSpPr>
        <p:spPr>
          <a:xfrm>
            <a:off x="7859880" y="4071600"/>
            <a:ext cx="1184760" cy="2534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050" strike="noStrike" u="none">
                <a:solidFill>
                  <a:schemeClr val="dk1"/>
                </a:solidFill>
                <a:effectLst/>
                <a:uFillTx/>
                <a:latin typeface="Aptos"/>
              </a:rPr>
              <a:t>Cosine-Similarity</a:t>
            </a:r>
            <a:endParaRPr b="0" lang="en-US" sz="1050" strike="noStrike" u="none">
              <a:solidFill>
                <a:srgbClr val="000000"/>
              </a:solidFill>
              <a:effectLst/>
              <a:uFillTx/>
              <a:latin typeface="Arial"/>
            </a:endParaRPr>
          </a:p>
        </p:txBody>
      </p:sp>
      <p:sp>
        <p:nvSpPr>
          <p:cNvPr id="208" name="Oval 108"/>
          <p:cNvSpPr/>
          <p:nvPr/>
        </p:nvSpPr>
        <p:spPr>
          <a:xfrm>
            <a:off x="7721640" y="4097160"/>
            <a:ext cx="183600" cy="1836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ptos"/>
            </a:endParaRPr>
          </a:p>
        </p:txBody>
      </p:sp>
      <p:cxnSp>
        <p:nvCxnSpPr>
          <p:cNvPr id="209" name="Straight Connector 110"/>
          <p:cNvCxnSpPr>
            <a:stCxn id="171" idx="3"/>
            <a:endCxn id="208" idx="2"/>
          </p:cNvCxnSpPr>
          <p:nvPr/>
        </p:nvCxnSpPr>
        <p:spPr>
          <a:xfrm flipV="1">
            <a:off x="5839200" y="4188960"/>
            <a:ext cx="1882800" cy="2880"/>
          </a:xfrm>
          <a:prstGeom prst="straightConnector1">
            <a:avLst/>
          </a:prstGeom>
          <a:ln>
            <a:solidFill>
              <a:srgbClr val="000000"/>
            </a:solidFill>
            <a:prstDash val="sysDot"/>
          </a:ln>
        </p:spPr>
      </p:cxnSp>
      <p:cxnSp>
        <p:nvCxnSpPr>
          <p:cNvPr id="210" name="Straight Connector 111"/>
          <p:cNvCxnSpPr>
            <a:stCxn id="163" idx="2"/>
            <a:endCxn id="208" idx="0"/>
          </p:cNvCxnSpPr>
          <p:nvPr/>
        </p:nvCxnSpPr>
        <p:spPr>
          <a:xfrm>
            <a:off x="7813440" y="3975120"/>
            <a:ext cx="360" cy="122400"/>
          </a:xfrm>
          <a:prstGeom prst="straightConnector1">
            <a:avLst/>
          </a:prstGeom>
          <a:ln>
            <a:solidFill>
              <a:srgbClr val="000000"/>
            </a:solidFill>
            <a:prstDash val="sysDot"/>
          </a:ln>
        </p:spPr>
      </p:cxnSp>
      <p:cxnSp>
        <p:nvCxnSpPr>
          <p:cNvPr id="211" name="Straight Connector 114"/>
          <p:cNvCxnSpPr>
            <a:stCxn id="208" idx="4"/>
            <a:endCxn id="206" idx="0"/>
          </p:cNvCxnSpPr>
          <p:nvPr/>
        </p:nvCxnSpPr>
        <p:spPr>
          <a:xfrm flipH="1">
            <a:off x="7812720" y="4280760"/>
            <a:ext cx="1080" cy="92520"/>
          </a:xfrm>
          <a:prstGeom prst="straightConnector1">
            <a:avLst/>
          </a:prstGeom>
          <a:ln>
            <a:solidFill>
              <a:srgbClr val="000000"/>
            </a:solidFill>
          </a:ln>
        </p:spPr>
      </p:cxnSp>
      <p:cxnSp>
        <p:nvCxnSpPr>
          <p:cNvPr id="212" name="Straight Arrow Connector 3"/>
          <p:cNvCxnSpPr/>
          <p:nvPr/>
        </p:nvCxnSpPr>
        <p:spPr>
          <a:xfrm>
            <a:off x="5260320" y="4635000"/>
            <a:ext cx="360" cy="245520"/>
          </a:xfrm>
          <a:prstGeom prst="straightConnector1">
            <a:avLst/>
          </a:prstGeom>
          <a:ln>
            <a:solidFill>
              <a:srgbClr val="000000"/>
            </a:solidFill>
            <a:tailEnd len="med" type="triangle" w="med"/>
          </a:ln>
        </p:spPr>
      </p:cxnSp>
      <p:cxnSp>
        <p:nvCxnSpPr>
          <p:cNvPr id="213" name="Straight Arrow Connector 6"/>
          <p:cNvCxnSpPr/>
          <p:nvPr/>
        </p:nvCxnSpPr>
        <p:spPr>
          <a:xfrm>
            <a:off x="6618960" y="4635000"/>
            <a:ext cx="360" cy="245520"/>
          </a:xfrm>
          <a:prstGeom prst="straightConnector1">
            <a:avLst/>
          </a:prstGeom>
          <a:ln>
            <a:solidFill>
              <a:srgbClr val="000000"/>
            </a:solidFill>
            <a:tailEnd len="med" type="triangle" w="med"/>
          </a:ln>
        </p:spPr>
      </p:cxnSp>
      <p:cxnSp>
        <p:nvCxnSpPr>
          <p:cNvPr id="214" name="Straight Arrow Connector 7"/>
          <p:cNvCxnSpPr/>
          <p:nvPr/>
        </p:nvCxnSpPr>
        <p:spPr>
          <a:xfrm>
            <a:off x="8434800" y="4635000"/>
            <a:ext cx="360" cy="245520"/>
          </a:xfrm>
          <a:prstGeom prst="straightConnector1">
            <a:avLst/>
          </a:prstGeom>
          <a:ln>
            <a:solidFill>
              <a:srgbClr val="000000"/>
            </a:solidFill>
            <a:tailEnd len="med" type="triangle" w="med"/>
          </a:ln>
        </p:spPr>
      </p:cxnSp>
      <p:cxnSp>
        <p:nvCxnSpPr>
          <p:cNvPr id="215" name="Straight Arrow Connector 8"/>
          <p:cNvCxnSpPr/>
          <p:nvPr/>
        </p:nvCxnSpPr>
        <p:spPr>
          <a:xfrm>
            <a:off x="6265440" y="5289480"/>
            <a:ext cx="360" cy="203040"/>
          </a:xfrm>
          <a:prstGeom prst="straightConnector1">
            <a:avLst/>
          </a:prstGeom>
          <a:ln>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2772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US" sz="4800" strike="noStrike" u="none">
                <a:solidFill>
                  <a:srgbClr val="c00000"/>
                </a:solidFill>
                <a:effectLst/>
                <a:highlight>
                  <a:srgbClr val="ffffff"/>
                </a:highlight>
                <a:uFillTx/>
                <a:latin typeface="Aptos Display"/>
              </a:rPr>
              <a:t>Motivation</a:t>
            </a:r>
            <a:endParaRPr b="0" lang="en-US" sz="4800" strike="noStrike" u="none">
              <a:solidFill>
                <a:schemeClr val="dk1"/>
              </a:solidFill>
              <a:effectLst/>
              <a:uFillTx/>
              <a:latin typeface="Aptos"/>
            </a:endParaRPr>
          </a:p>
        </p:txBody>
      </p:sp>
      <p:sp>
        <p:nvSpPr>
          <p:cNvPr id="217" name="Content Placeholder 5"/>
          <p:cNvSpPr/>
          <p:nvPr/>
        </p:nvSpPr>
        <p:spPr>
          <a:xfrm>
            <a:off x="990720" y="1267200"/>
            <a:ext cx="10641240" cy="4859280"/>
          </a:xfrm>
          <a:prstGeom prst="rect">
            <a:avLst/>
          </a:prstGeom>
          <a:noFill/>
          <a:ln w="0">
            <a:noFill/>
          </a:ln>
        </p:spPr>
        <p:style>
          <a:lnRef idx="0"/>
          <a:fillRef idx="0"/>
          <a:effectRef idx="0"/>
          <a:fontRef idx="minor"/>
        </p:style>
        <p:txBody>
          <a:bodyPr anchor="t">
            <a:noAutofit/>
          </a:bodyPr>
          <a:p>
            <a:pPr marL="228600" indent="-228600" algn="just" defTabSz="914400">
              <a:lnSpc>
                <a:spcPct val="90000"/>
              </a:lnSpc>
              <a:spcBef>
                <a:spcPts val="1001"/>
              </a:spcBef>
              <a:buClr>
                <a:srgbClr val="3a3a3a"/>
              </a:buClr>
              <a:buFont typeface="Arial"/>
              <a:buChar char="•"/>
            </a:pPr>
            <a:r>
              <a:rPr b="0" lang="en-GB" sz="3200" strike="noStrike" u="none">
                <a:solidFill>
                  <a:schemeClr val="lt2">
                    <a:lumMod val="25000"/>
                  </a:schemeClr>
                </a:solidFill>
                <a:effectLst/>
                <a:uFillTx/>
                <a:latin typeface="Aptos"/>
                <a:ea typeface="Verdana"/>
              </a:rPr>
              <a:t>The way relevant documents are segmented is often over-looked.</a:t>
            </a:r>
            <a:endParaRPr b="0" lang="en-US" sz="3200" strike="noStrike" u="none">
              <a:solidFill>
                <a:srgbClr val="000000"/>
              </a:solidFill>
              <a:effectLst/>
              <a:uFillTx/>
              <a:latin typeface="Arial"/>
            </a:endParaRPr>
          </a:p>
        </p:txBody>
      </p:sp>
      <p:sp>
        <p:nvSpPr>
          <p:cNvPr id="218" name="TextBox 98"/>
          <p:cNvSpPr/>
          <p:nvPr/>
        </p:nvSpPr>
        <p:spPr>
          <a:xfrm>
            <a:off x="1910880" y="7593840"/>
            <a:ext cx="184320" cy="4010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trike="noStrike" u="none">
              <a:solidFill>
                <a:schemeClr val="dk1"/>
              </a:solidFill>
              <a:effectLst/>
              <a:uFillTx/>
              <a:latin typeface="Aptos"/>
            </a:endParaRPr>
          </a:p>
        </p:txBody>
      </p:sp>
      <p:sp>
        <p:nvSpPr>
          <p:cNvPr id="219" name="TextBox 3"/>
          <p:cNvSpPr/>
          <p:nvPr/>
        </p:nvSpPr>
        <p:spPr>
          <a:xfrm>
            <a:off x="4006080" y="2258280"/>
            <a:ext cx="4179240" cy="4380480"/>
          </a:xfrm>
          <a:prstGeom prst="rect">
            <a:avLst/>
          </a:prstGeom>
          <a:noFill/>
          <a:ln w="28575">
            <a:solidFill>
              <a:srgbClr val="000000">
                <a:lumMod val="95000"/>
                <a:lumOff val="5000"/>
              </a:srgbClr>
            </a:solidFill>
            <a:round/>
          </a:ln>
        </p:spPr>
        <p:style>
          <a:lnRef idx="0"/>
          <a:fillRef idx="0"/>
          <a:effectRef idx="0"/>
          <a:fontRef idx="minor"/>
        </p:style>
        <p:txBody>
          <a:bodyPr lIns="90000" rIns="90000" tIns="45000" bIns="45000" anchor="t">
            <a:spAutoFit/>
          </a:bodyPr>
          <a:p>
            <a:pPr algn="ctr" defTabSz="914400">
              <a:lnSpc>
                <a:spcPct val="100000"/>
              </a:lnSpc>
              <a:spcBef>
                <a:spcPts val="1800"/>
              </a:spcBef>
            </a:pPr>
            <a:r>
              <a:rPr b="1" i="1" lang="en-US" sz="1800" strike="noStrike" u="none">
                <a:solidFill>
                  <a:schemeClr val="lt2">
                    <a:lumMod val="25000"/>
                  </a:schemeClr>
                </a:solidFill>
                <a:effectLst/>
                <a:uFillTx/>
                <a:latin typeface="Aptos Display"/>
                <a:ea typeface="Times New Roman"/>
              </a:rPr>
              <a:t>Pride and Prejudice</a:t>
            </a:r>
            <a:endParaRPr b="0" lang="en-US" sz="1800" strike="noStrike" u="none">
              <a:solidFill>
                <a:srgbClr val="000000"/>
              </a:solidFill>
              <a:effectLst/>
              <a:uFillTx/>
              <a:latin typeface="Arial"/>
            </a:endParaRPr>
          </a:p>
          <a:p>
            <a:pPr algn="ctr" defTabSz="914400">
              <a:lnSpc>
                <a:spcPct val="100000"/>
              </a:lnSpc>
              <a:spcBef>
                <a:spcPts val="201"/>
              </a:spcBef>
            </a:pPr>
            <a:r>
              <a:rPr b="1" lang="en-US" sz="1400" strike="noStrike" u="none">
                <a:solidFill>
                  <a:schemeClr val="lt2">
                    <a:lumMod val="25000"/>
                  </a:schemeClr>
                </a:solidFill>
                <a:effectLst/>
                <a:uFillTx/>
                <a:latin typeface="Aptos Display"/>
                <a:ea typeface="Times New Roman"/>
              </a:rPr>
              <a:t>Jane Austen</a:t>
            </a:r>
            <a:endParaRPr b="0" lang="en-US" sz="1400" strike="noStrike" u="none">
              <a:solidFill>
                <a:srgbClr val="000000"/>
              </a:solidFill>
              <a:effectLst/>
              <a:uFillTx/>
              <a:latin typeface="Arial"/>
            </a:endParaRPr>
          </a:p>
          <a:p>
            <a:pPr defTabSz="914400">
              <a:lnSpc>
                <a:spcPct val="100000"/>
              </a:lnSpc>
              <a:spcBef>
                <a:spcPts val="201"/>
              </a:spcBef>
              <a:spcAft>
                <a:spcPts val="400"/>
              </a:spcAft>
            </a:pPr>
            <a:r>
              <a:rPr b="1" lang="en-US" sz="800" strike="noStrike" u="none">
                <a:solidFill>
                  <a:srgbClr val="000000"/>
                </a:solidFill>
                <a:effectLst/>
                <a:uFillTx/>
                <a:latin typeface="Aptos"/>
                <a:ea typeface="Times New Roman"/>
              </a:rPr>
              <a:t>Chapter 1</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677d68"/>
                </a:highlight>
                <a:uFillTx/>
                <a:latin typeface="Courier New"/>
                <a:ea typeface="Times New Roman"/>
              </a:rPr>
              <a:t>It is a truth universally acknowledged, that a single man in possession of a good fortune must be in want of a wife.</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677d68"/>
                </a:highlight>
                <a:uFillTx/>
                <a:latin typeface="Courier New"/>
                <a:ea typeface="Times New Roman"/>
              </a:rPr>
              <a:t> </a:t>
            </a:r>
            <a:r>
              <a:rPr b="0" lang="en-US" sz="400" strike="noStrike" u="none">
                <a:solidFill>
                  <a:srgbClr val="000000"/>
                </a:solidFill>
                <a:effectLst/>
                <a:highlight>
                  <a:srgbClr val="677d68"/>
                </a:highlight>
                <a:uFillTx/>
                <a:latin typeface="Courier New"/>
                <a:ea typeface="Times New Roman"/>
              </a:rPr>
              <a:t> </a:t>
            </a:r>
            <a:endParaRPr b="0" lang="en-US" sz="4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677d68"/>
                </a:highlight>
                <a:uFillTx/>
                <a:latin typeface="Courier New"/>
                <a:ea typeface="Times New Roman"/>
              </a:rPr>
              <a:t>However little known the feelings or views of such a man may be on his first entering a neighbourhood, this truth is so well fixed in the minds of the surrounding families, that he is considered as the rightful property of someone or other of their daughters.</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bd83b6"/>
                </a:highlight>
                <a:uFillTx/>
                <a:latin typeface="Courier New"/>
                <a:ea typeface="Times New Roman"/>
              </a:rPr>
              <a:t>“My dear Mr. Bennet,” said his lady to him one day, “have you heard that Netherfield Park is let at last?”</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bd83b6"/>
                </a:highlight>
                <a:uFillTx/>
                <a:latin typeface="Courier New"/>
                <a:ea typeface="Times New Roman"/>
              </a:rPr>
              <a:t> </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bd83b6"/>
                </a:highlight>
                <a:uFillTx/>
                <a:latin typeface="Courier New"/>
                <a:ea typeface="Times New Roman"/>
              </a:rPr>
              <a:t>Mr. Bennet replied that he had not.</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bd83b6"/>
                </a:highlight>
                <a:uFillTx/>
                <a:latin typeface="Courier New"/>
                <a:ea typeface="Times New Roman"/>
              </a:rPr>
              <a:t> </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bd83b6"/>
                </a:highlight>
                <a:uFillTx/>
                <a:latin typeface="Courier New"/>
                <a:ea typeface="Times New Roman"/>
              </a:rPr>
              <a:t>…</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uFillTx/>
                <a:latin typeface="Courier New"/>
                <a:ea typeface="Times New Roman"/>
              </a:rPr>
              <a:t> </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e1dbcd"/>
                </a:highlight>
                <a:uFillTx/>
                <a:latin typeface="Courier New"/>
                <a:ea typeface="Times New Roman"/>
              </a:rPr>
              <a:t>“It will be no use to us, if twenty such should come, since you will not visit them.”</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e1dbcd"/>
                </a:highlight>
                <a:uFillTx/>
                <a:latin typeface="Courier New"/>
                <a:ea typeface="Times New Roman"/>
              </a:rPr>
              <a:t> </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e1dbcd"/>
                </a:highlight>
                <a:uFillTx/>
                <a:latin typeface="Courier New"/>
                <a:ea typeface="Times New Roman"/>
              </a:rPr>
              <a:t>“Depend upon it, my dear, that when there are twenty, I will visit them all.”</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uFillTx/>
                <a:latin typeface="Courier New"/>
                <a:ea typeface="Times New Roman"/>
              </a:rPr>
              <a:t> </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089ddb"/>
                </a:highlight>
                <a:uFillTx/>
                <a:latin typeface="Courier New"/>
                <a:ea typeface="Times New Roman"/>
              </a:rPr>
              <a:t>Mr. Bennet was so odd a mixture of quick parts, sarcastic humour,</a:t>
            </a:r>
            <a:endParaRPr b="0" lang="en-US" sz="800" strike="noStrike" u="none">
              <a:solidFill>
                <a:srgbClr val="000000"/>
              </a:solidFill>
              <a:effectLst/>
              <a:uFillTx/>
              <a:latin typeface="Arial"/>
            </a:endParaRPr>
          </a:p>
          <a:p>
            <a:pPr algn="just" defTabSz="914400">
              <a:lnSpc>
                <a:spcPct val="100000"/>
              </a:lnSpc>
              <a:tabLst>
                <a:tab algn="l" pos="581760"/>
                <a:tab algn="l" pos="1163160"/>
                <a:tab algn="l" pos="1744920"/>
                <a:tab algn="l" pos="2326680"/>
                <a:tab algn="l" pos="2908440"/>
                <a:tab algn="l" pos="3489840"/>
                <a:tab algn="l" pos="4071600"/>
                <a:tab algn="l" pos="4653360"/>
                <a:tab algn="l" pos="5235120"/>
                <a:tab algn="l" pos="5816520"/>
                <a:tab algn="l" pos="6398280"/>
                <a:tab algn="l" pos="6980040"/>
                <a:tab algn="l" pos="7561440"/>
                <a:tab algn="l" pos="8143200"/>
                <a:tab algn="l" pos="8724960"/>
                <a:tab algn="l" pos="9306720"/>
              </a:tabLst>
            </a:pPr>
            <a:r>
              <a:rPr b="0" lang="en-US" sz="800" strike="noStrike" u="none">
                <a:solidFill>
                  <a:srgbClr val="000000"/>
                </a:solidFill>
                <a:effectLst/>
                <a:highlight>
                  <a:srgbClr val="089ddb"/>
                </a:highlight>
                <a:uFillTx/>
                <a:latin typeface="Courier New"/>
                <a:ea typeface="Times New Roman"/>
              </a:rPr>
              <a:t>reserve, and caprice, that the experience of three-and-twenty years had been insufficient to make his wife understand his character. Her mind was less difficult to develop. She was a woman of mean understanding, little information, and uncertain temper. When she was discontented, she fancied herself nervous. The business of her life was to get her daughters married: its solace was visiting and news.</a:t>
            </a:r>
            <a:r>
              <a:rPr b="0" lang="en-US" sz="800" strike="noStrike" u="none">
                <a:solidFill>
                  <a:schemeClr val="dk1"/>
                </a:solidFill>
                <a:effectLst/>
                <a:highlight>
                  <a:srgbClr val="089ddb"/>
                </a:highlight>
                <a:uFillTx/>
                <a:latin typeface="Aptos"/>
                <a:ea typeface="Aptos"/>
              </a:rPr>
              <a:t> </a:t>
            </a:r>
            <a:endParaRPr b="0" lang="en-US" sz="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pitchFamily="0" charset="1"/>
        <a:ea typeface=""/>
        <a:cs typeface=""/>
      </a:majorFont>
      <a:minorFont>
        <a:latin typeface="Aptos" panose="0211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14273</TotalTime>
  <Application>LibreOffice/25.2.5.2$Windows_X86_64 LibreOffice_project/03d19516eb2e1dd5d4ccd751a0d6f35f35e08022</Application>
  <AppVersion>15.0000</AppVersion>
  <Words>6531</Words>
  <Paragraphs>1002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2023-12-12T21:10:58Z</dcterms:created>
  <dc:creator>André Vicente Duarte</dc:creator>
  <dc:description/>
  <dc:language>en-US</dc:language>
  <cp:lastModifiedBy/>
  <cp:lastPrinted>2024-10-08T19:42:01Z</cp:lastPrinted>
  <dcterms:modified xsi:type="dcterms:W3CDTF">2025-09-29T17:18:26Z</dcterms:modified>
  <cp:revision>151</cp:revision>
  <dc:subject/>
  <dc:title>Improving Embeddings for High-Accuracy Transformer-based Address Matching using a Multiple In-Batch Negatives Loss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8</vt:i4>
  </property>
  <property fmtid="{D5CDD505-2E9C-101B-9397-08002B2CF9AE}" pid="3" name="Notes">
    <vt:i4>63</vt:i4>
  </property>
  <property fmtid="{D5CDD505-2E9C-101B-9397-08002B2CF9AE}" pid="4" name="PresentationFormat">
    <vt:lpwstr>Widescreen</vt:lpwstr>
  </property>
  <property fmtid="{D5CDD505-2E9C-101B-9397-08002B2CF9AE}" pid="5" name="Slides">
    <vt:i4>63</vt:i4>
  </property>
</Properties>
</file>